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648" r:id="rId2"/>
    <p:sldId id="702" r:id="rId3"/>
    <p:sldId id="724" r:id="rId4"/>
    <p:sldId id="725" r:id="rId5"/>
    <p:sldId id="726" r:id="rId6"/>
    <p:sldId id="704" r:id="rId7"/>
    <p:sldId id="716" r:id="rId8"/>
    <p:sldId id="717" r:id="rId9"/>
    <p:sldId id="707" r:id="rId10"/>
    <p:sldId id="727" r:id="rId11"/>
    <p:sldId id="723" r:id="rId12"/>
    <p:sldId id="721" r:id="rId13"/>
    <p:sldId id="720" r:id="rId14"/>
    <p:sldId id="719" r:id="rId15"/>
    <p:sldId id="705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686" r:id="rId24"/>
    <p:sldId id="678" r:id="rId25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8366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8BBE8-9354-45FA-B973-BA4DD9D16B5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021A0C9-27D1-466C-B65E-C3441DFBEE0C}">
      <dgm:prSet phldrT="[Текст]" custT="1"/>
      <dgm:spPr/>
      <dgm:t>
        <a:bodyPr/>
        <a:lstStyle/>
        <a:p>
          <a:r>
            <a:rPr lang="ru-RU" sz="1800" dirty="0" smtClean="0"/>
            <a:t>Охват группами по присмотру и уходу - 40%</a:t>
          </a:r>
          <a:endParaRPr lang="ru-RU" sz="1800" dirty="0"/>
        </a:p>
      </dgm:t>
    </dgm:pt>
    <dgm:pt modelId="{DB2063C5-1B3C-4A63-9F32-2240AA5BCF06}" type="parTrans" cxnId="{A2B5BE1B-1382-4CA2-8981-6FE2C0C2F13C}">
      <dgm:prSet/>
      <dgm:spPr/>
      <dgm:t>
        <a:bodyPr/>
        <a:lstStyle/>
        <a:p>
          <a:endParaRPr lang="ru-RU" sz="4000"/>
        </a:p>
      </dgm:t>
    </dgm:pt>
    <dgm:pt modelId="{24AB00F6-2882-42B9-A1E6-671441C4B878}" type="sibTrans" cxnId="{A2B5BE1B-1382-4CA2-8981-6FE2C0C2F13C}">
      <dgm:prSet/>
      <dgm:spPr/>
      <dgm:t>
        <a:bodyPr/>
        <a:lstStyle/>
        <a:p>
          <a:endParaRPr lang="ru-RU" sz="4000"/>
        </a:p>
      </dgm:t>
    </dgm:pt>
    <dgm:pt modelId="{D0F04778-ADEF-47BF-9D90-4959CF507DF3}">
      <dgm:prSet phldrT="[Текст]" custT="1"/>
      <dgm:spPr/>
      <dgm:t>
        <a:bodyPr/>
        <a:lstStyle/>
        <a:p>
          <a:r>
            <a:rPr lang="ru-RU" sz="1800" dirty="0" smtClean="0"/>
            <a:t>Занятия по программам дополнительного образования на базе учреждений ДОД – 60%</a:t>
          </a:r>
          <a:endParaRPr lang="ru-RU" sz="1800" dirty="0"/>
        </a:p>
      </dgm:t>
    </dgm:pt>
    <dgm:pt modelId="{08B777F8-622A-441F-92F3-447AC694EAF8}" type="parTrans" cxnId="{FEBE3740-2DB5-4161-82E3-D14FD459254B}">
      <dgm:prSet/>
      <dgm:spPr/>
      <dgm:t>
        <a:bodyPr/>
        <a:lstStyle/>
        <a:p>
          <a:endParaRPr lang="ru-RU" sz="4000"/>
        </a:p>
      </dgm:t>
    </dgm:pt>
    <dgm:pt modelId="{E66CAA4D-630B-4276-A43E-CFB6E12B6DCB}" type="sibTrans" cxnId="{FEBE3740-2DB5-4161-82E3-D14FD459254B}">
      <dgm:prSet/>
      <dgm:spPr/>
      <dgm:t>
        <a:bodyPr/>
        <a:lstStyle/>
        <a:p>
          <a:endParaRPr lang="ru-RU" sz="4000"/>
        </a:p>
      </dgm:t>
    </dgm:pt>
    <dgm:pt modelId="{1993C39A-E054-4861-A1E2-0D76CF883110}">
      <dgm:prSet phldrT="[Текст]" custT="1"/>
      <dgm:spPr/>
      <dgm:t>
        <a:bodyPr/>
        <a:lstStyle/>
        <a:p>
          <a:r>
            <a:rPr lang="ru-RU" sz="1800" dirty="0" smtClean="0"/>
            <a:t>Несамостоятельное выполнение письменных домашних заданий – 90% учащихся 1-4 классов, 75% учащихся 5-9 классов</a:t>
          </a:r>
          <a:endParaRPr lang="ru-RU" sz="1800" dirty="0"/>
        </a:p>
      </dgm:t>
    </dgm:pt>
    <dgm:pt modelId="{757C613D-4CD1-483A-A4BF-53FC07AFD9DA}" type="parTrans" cxnId="{9DBC58B5-883F-40B0-B9DF-38BB029950DE}">
      <dgm:prSet/>
      <dgm:spPr/>
      <dgm:t>
        <a:bodyPr/>
        <a:lstStyle/>
        <a:p>
          <a:endParaRPr lang="ru-RU" sz="4000"/>
        </a:p>
      </dgm:t>
    </dgm:pt>
    <dgm:pt modelId="{1B77E558-DA25-4886-9AC9-1F324CBB6693}" type="sibTrans" cxnId="{9DBC58B5-883F-40B0-B9DF-38BB029950DE}">
      <dgm:prSet/>
      <dgm:spPr/>
      <dgm:t>
        <a:bodyPr/>
        <a:lstStyle/>
        <a:p>
          <a:endParaRPr lang="ru-RU" sz="4000"/>
        </a:p>
      </dgm:t>
    </dgm:pt>
    <dgm:pt modelId="{8C8D1F92-6D57-457F-B86C-43A5BDEE74C7}" type="pres">
      <dgm:prSet presAssocID="{CA28BBE8-9354-45FA-B973-BA4DD9D16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0EB87-30C5-44C3-9C08-2F4C52A3079D}" type="pres">
      <dgm:prSet presAssocID="{8021A0C9-27D1-466C-B65E-C3441DFBEE0C}" presName="parentLin" presStyleCnt="0"/>
      <dgm:spPr/>
    </dgm:pt>
    <dgm:pt modelId="{B18984AF-4E08-48EA-98B6-A07A0077E66C}" type="pres">
      <dgm:prSet presAssocID="{8021A0C9-27D1-466C-B65E-C3441DFBEE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43ECD7-BCFE-448E-8E61-6705A6C8ED79}" type="pres">
      <dgm:prSet presAssocID="{8021A0C9-27D1-466C-B65E-C3441DFBEE0C}" presName="parentText" presStyleLbl="node1" presStyleIdx="0" presStyleCnt="3" custScaleX="110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D3FA-440F-4E73-A6A9-7A007643A8FE}" type="pres">
      <dgm:prSet presAssocID="{8021A0C9-27D1-466C-B65E-C3441DFBEE0C}" presName="negativeSpace" presStyleCnt="0"/>
      <dgm:spPr/>
    </dgm:pt>
    <dgm:pt modelId="{2C8A08B7-67A6-48EE-92D1-62AE06FCADAF}" type="pres">
      <dgm:prSet presAssocID="{8021A0C9-27D1-466C-B65E-C3441DFBEE0C}" presName="childText" presStyleLbl="conFgAcc1" presStyleIdx="0" presStyleCnt="3">
        <dgm:presLayoutVars>
          <dgm:bulletEnabled val="1"/>
        </dgm:presLayoutVars>
      </dgm:prSet>
      <dgm:spPr/>
    </dgm:pt>
    <dgm:pt modelId="{C99B3527-DCD2-457A-8A5A-04944EE99DB1}" type="pres">
      <dgm:prSet presAssocID="{24AB00F6-2882-42B9-A1E6-671441C4B878}" presName="spaceBetweenRectangles" presStyleCnt="0"/>
      <dgm:spPr/>
    </dgm:pt>
    <dgm:pt modelId="{B9B199DC-B08F-4DC3-BD88-BA425FD291D7}" type="pres">
      <dgm:prSet presAssocID="{D0F04778-ADEF-47BF-9D90-4959CF507DF3}" presName="parentLin" presStyleCnt="0"/>
      <dgm:spPr/>
    </dgm:pt>
    <dgm:pt modelId="{AC7DFA09-A5F3-451B-BD8D-FE7EDF75AB2B}" type="pres">
      <dgm:prSet presAssocID="{D0F04778-ADEF-47BF-9D90-4959CF507D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C81381-4330-431F-B843-8F5404717F91}" type="pres">
      <dgm:prSet presAssocID="{D0F04778-ADEF-47BF-9D90-4959CF507DF3}" presName="parentText" presStyleLbl="node1" presStyleIdx="1" presStyleCnt="3" custScaleX="109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9C1D1-702F-4CEF-A28D-2E41CAD42CE9}" type="pres">
      <dgm:prSet presAssocID="{D0F04778-ADEF-47BF-9D90-4959CF507DF3}" presName="negativeSpace" presStyleCnt="0"/>
      <dgm:spPr/>
    </dgm:pt>
    <dgm:pt modelId="{8A6A5C27-6B6A-4E56-AF4B-387FF2EB09F0}" type="pres">
      <dgm:prSet presAssocID="{D0F04778-ADEF-47BF-9D90-4959CF507DF3}" presName="childText" presStyleLbl="conFgAcc1" presStyleIdx="1" presStyleCnt="3">
        <dgm:presLayoutVars>
          <dgm:bulletEnabled val="1"/>
        </dgm:presLayoutVars>
      </dgm:prSet>
      <dgm:spPr/>
    </dgm:pt>
    <dgm:pt modelId="{70CEB4D0-0F9B-40D0-8FE2-1314ED00C3B4}" type="pres">
      <dgm:prSet presAssocID="{E66CAA4D-630B-4276-A43E-CFB6E12B6DCB}" presName="spaceBetweenRectangles" presStyleCnt="0"/>
      <dgm:spPr/>
    </dgm:pt>
    <dgm:pt modelId="{40B6EE24-07C1-41D5-8668-17E37BFD28F8}" type="pres">
      <dgm:prSet presAssocID="{1993C39A-E054-4861-A1E2-0D76CF883110}" presName="parentLin" presStyleCnt="0"/>
      <dgm:spPr/>
    </dgm:pt>
    <dgm:pt modelId="{B7222013-9461-481C-9AEE-288B54156878}" type="pres">
      <dgm:prSet presAssocID="{1993C39A-E054-4861-A1E2-0D76CF8831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2B6E9A4-5A9B-4599-957C-163948AA0529}" type="pres">
      <dgm:prSet presAssocID="{1993C39A-E054-4861-A1E2-0D76CF883110}" presName="parentText" presStyleLbl="node1" presStyleIdx="2" presStyleCnt="3" custScaleX="103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CAC81-4ABB-44BB-A0D3-D4F34D090094}" type="pres">
      <dgm:prSet presAssocID="{1993C39A-E054-4861-A1E2-0D76CF883110}" presName="negativeSpace" presStyleCnt="0"/>
      <dgm:spPr/>
    </dgm:pt>
    <dgm:pt modelId="{4BF69A4E-AF0D-490F-AAD1-304936D96852}" type="pres">
      <dgm:prSet presAssocID="{1993C39A-E054-4861-A1E2-0D76CF8831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A600BA-9D20-4E91-89DA-3BBA634581BB}" type="presOf" srcId="{D0F04778-ADEF-47BF-9D90-4959CF507DF3}" destId="{16C81381-4330-431F-B843-8F5404717F91}" srcOrd="1" destOrd="0" presId="urn:microsoft.com/office/officeart/2005/8/layout/list1"/>
    <dgm:cxn modelId="{BD90E4E6-0E87-4585-95D8-3A3CF4E4110C}" type="presOf" srcId="{8021A0C9-27D1-466C-B65E-C3441DFBEE0C}" destId="{B18984AF-4E08-48EA-98B6-A07A0077E66C}" srcOrd="0" destOrd="0" presId="urn:microsoft.com/office/officeart/2005/8/layout/list1"/>
    <dgm:cxn modelId="{6A16BE4C-342A-4503-A1B2-E5245D06AC66}" type="presOf" srcId="{8021A0C9-27D1-466C-B65E-C3441DFBEE0C}" destId="{1E43ECD7-BCFE-448E-8E61-6705A6C8ED79}" srcOrd="1" destOrd="0" presId="urn:microsoft.com/office/officeart/2005/8/layout/list1"/>
    <dgm:cxn modelId="{1016D01C-977F-45FC-86CC-64313A713525}" type="presOf" srcId="{1993C39A-E054-4861-A1E2-0D76CF883110}" destId="{72B6E9A4-5A9B-4599-957C-163948AA0529}" srcOrd="1" destOrd="0" presId="urn:microsoft.com/office/officeart/2005/8/layout/list1"/>
    <dgm:cxn modelId="{C966C394-D6C1-40ED-AC0D-220B07FDBCE4}" type="presOf" srcId="{1993C39A-E054-4861-A1E2-0D76CF883110}" destId="{B7222013-9461-481C-9AEE-288B54156878}" srcOrd="0" destOrd="0" presId="urn:microsoft.com/office/officeart/2005/8/layout/list1"/>
    <dgm:cxn modelId="{3AE37CCC-02A7-4D03-B0E5-6DF20CC369EF}" type="presOf" srcId="{D0F04778-ADEF-47BF-9D90-4959CF507DF3}" destId="{AC7DFA09-A5F3-451B-BD8D-FE7EDF75AB2B}" srcOrd="0" destOrd="0" presId="urn:microsoft.com/office/officeart/2005/8/layout/list1"/>
    <dgm:cxn modelId="{FEBE3740-2DB5-4161-82E3-D14FD459254B}" srcId="{CA28BBE8-9354-45FA-B973-BA4DD9D16B56}" destId="{D0F04778-ADEF-47BF-9D90-4959CF507DF3}" srcOrd="1" destOrd="0" parTransId="{08B777F8-622A-441F-92F3-447AC694EAF8}" sibTransId="{E66CAA4D-630B-4276-A43E-CFB6E12B6DCB}"/>
    <dgm:cxn modelId="{9DBC58B5-883F-40B0-B9DF-38BB029950DE}" srcId="{CA28BBE8-9354-45FA-B973-BA4DD9D16B56}" destId="{1993C39A-E054-4861-A1E2-0D76CF883110}" srcOrd="2" destOrd="0" parTransId="{757C613D-4CD1-483A-A4BF-53FC07AFD9DA}" sibTransId="{1B77E558-DA25-4886-9AC9-1F324CBB6693}"/>
    <dgm:cxn modelId="{A2B5BE1B-1382-4CA2-8981-6FE2C0C2F13C}" srcId="{CA28BBE8-9354-45FA-B973-BA4DD9D16B56}" destId="{8021A0C9-27D1-466C-B65E-C3441DFBEE0C}" srcOrd="0" destOrd="0" parTransId="{DB2063C5-1B3C-4A63-9F32-2240AA5BCF06}" sibTransId="{24AB00F6-2882-42B9-A1E6-671441C4B878}"/>
    <dgm:cxn modelId="{9997E0AB-E8A6-4BE3-8B9A-7D55A0933FA9}" type="presOf" srcId="{CA28BBE8-9354-45FA-B973-BA4DD9D16B56}" destId="{8C8D1F92-6D57-457F-B86C-43A5BDEE74C7}" srcOrd="0" destOrd="0" presId="urn:microsoft.com/office/officeart/2005/8/layout/list1"/>
    <dgm:cxn modelId="{42007912-CB33-4402-A842-B8EBF9FF7EC4}" type="presParOf" srcId="{8C8D1F92-6D57-457F-B86C-43A5BDEE74C7}" destId="{F6D0EB87-30C5-44C3-9C08-2F4C52A3079D}" srcOrd="0" destOrd="0" presId="urn:microsoft.com/office/officeart/2005/8/layout/list1"/>
    <dgm:cxn modelId="{A8EFC895-8B15-4EB5-82F5-10D34D8EE486}" type="presParOf" srcId="{F6D0EB87-30C5-44C3-9C08-2F4C52A3079D}" destId="{B18984AF-4E08-48EA-98B6-A07A0077E66C}" srcOrd="0" destOrd="0" presId="urn:microsoft.com/office/officeart/2005/8/layout/list1"/>
    <dgm:cxn modelId="{81D7D82B-A36F-4E94-B245-DB172588A093}" type="presParOf" srcId="{F6D0EB87-30C5-44C3-9C08-2F4C52A3079D}" destId="{1E43ECD7-BCFE-448E-8E61-6705A6C8ED79}" srcOrd="1" destOrd="0" presId="urn:microsoft.com/office/officeart/2005/8/layout/list1"/>
    <dgm:cxn modelId="{984FDEB3-D133-433F-9889-2752001E545B}" type="presParOf" srcId="{8C8D1F92-6D57-457F-B86C-43A5BDEE74C7}" destId="{15B4D3FA-440F-4E73-A6A9-7A007643A8FE}" srcOrd="1" destOrd="0" presId="urn:microsoft.com/office/officeart/2005/8/layout/list1"/>
    <dgm:cxn modelId="{8288A6A1-3047-458C-B008-6918D397F50F}" type="presParOf" srcId="{8C8D1F92-6D57-457F-B86C-43A5BDEE74C7}" destId="{2C8A08B7-67A6-48EE-92D1-62AE06FCADAF}" srcOrd="2" destOrd="0" presId="urn:microsoft.com/office/officeart/2005/8/layout/list1"/>
    <dgm:cxn modelId="{6EAD0563-6CA1-4224-B07A-840AD560CEFE}" type="presParOf" srcId="{8C8D1F92-6D57-457F-B86C-43A5BDEE74C7}" destId="{C99B3527-DCD2-457A-8A5A-04944EE99DB1}" srcOrd="3" destOrd="0" presId="urn:microsoft.com/office/officeart/2005/8/layout/list1"/>
    <dgm:cxn modelId="{62A3DA41-5D4F-4422-8282-8D8A37FF5877}" type="presParOf" srcId="{8C8D1F92-6D57-457F-B86C-43A5BDEE74C7}" destId="{B9B199DC-B08F-4DC3-BD88-BA425FD291D7}" srcOrd="4" destOrd="0" presId="urn:microsoft.com/office/officeart/2005/8/layout/list1"/>
    <dgm:cxn modelId="{705C6B96-22F1-423A-8CDF-F4E7E5CFD150}" type="presParOf" srcId="{B9B199DC-B08F-4DC3-BD88-BA425FD291D7}" destId="{AC7DFA09-A5F3-451B-BD8D-FE7EDF75AB2B}" srcOrd="0" destOrd="0" presId="urn:microsoft.com/office/officeart/2005/8/layout/list1"/>
    <dgm:cxn modelId="{D479AA3A-5319-44B8-BF75-296C8851830E}" type="presParOf" srcId="{B9B199DC-B08F-4DC3-BD88-BA425FD291D7}" destId="{16C81381-4330-431F-B843-8F5404717F91}" srcOrd="1" destOrd="0" presId="urn:microsoft.com/office/officeart/2005/8/layout/list1"/>
    <dgm:cxn modelId="{53B07132-A125-4463-9EB6-FE2D54A7359F}" type="presParOf" srcId="{8C8D1F92-6D57-457F-B86C-43A5BDEE74C7}" destId="{4A99C1D1-702F-4CEF-A28D-2E41CAD42CE9}" srcOrd="5" destOrd="0" presId="urn:microsoft.com/office/officeart/2005/8/layout/list1"/>
    <dgm:cxn modelId="{9A573710-1827-472D-8D3E-97F6ED29748E}" type="presParOf" srcId="{8C8D1F92-6D57-457F-B86C-43A5BDEE74C7}" destId="{8A6A5C27-6B6A-4E56-AF4B-387FF2EB09F0}" srcOrd="6" destOrd="0" presId="urn:microsoft.com/office/officeart/2005/8/layout/list1"/>
    <dgm:cxn modelId="{D19B980B-C32F-4360-8CA0-C6C36CEC9741}" type="presParOf" srcId="{8C8D1F92-6D57-457F-B86C-43A5BDEE74C7}" destId="{70CEB4D0-0F9B-40D0-8FE2-1314ED00C3B4}" srcOrd="7" destOrd="0" presId="urn:microsoft.com/office/officeart/2005/8/layout/list1"/>
    <dgm:cxn modelId="{5CA726D4-0FE2-42D9-A89A-0CF527C3ECC4}" type="presParOf" srcId="{8C8D1F92-6D57-457F-B86C-43A5BDEE74C7}" destId="{40B6EE24-07C1-41D5-8668-17E37BFD28F8}" srcOrd="8" destOrd="0" presId="urn:microsoft.com/office/officeart/2005/8/layout/list1"/>
    <dgm:cxn modelId="{2B221CBE-3E3B-43FF-BA78-455E6A8736E1}" type="presParOf" srcId="{40B6EE24-07C1-41D5-8668-17E37BFD28F8}" destId="{B7222013-9461-481C-9AEE-288B54156878}" srcOrd="0" destOrd="0" presId="urn:microsoft.com/office/officeart/2005/8/layout/list1"/>
    <dgm:cxn modelId="{36CB56E2-5759-41E4-BD52-6A18E70E8A07}" type="presParOf" srcId="{40B6EE24-07C1-41D5-8668-17E37BFD28F8}" destId="{72B6E9A4-5A9B-4599-957C-163948AA0529}" srcOrd="1" destOrd="0" presId="urn:microsoft.com/office/officeart/2005/8/layout/list1"/>
    <dgm:cxn modelId="{0EADDEE6-A0A3-441B-8B82-C001B0B211A7}" type="presParOf" srcId="{8C8D1F92-6D57-457F-B86C-43A5BDEE74C7}" destId="{F2DCAC81-4ABB-44BB-A0D3-D4F34D090094}" srcOrd="9" destOrd="0" presId="urn:microsoft.com/office/officeart/2005/8/layout/list1"/>
    <dgm:cxn modelId="{0FCE46B6-E39D-4055-A42D-5728C6A400DD}" type="presParOf" srcId="{8C8D1F92-6D57-457F-B86C-43A5BDEE74C7}" destId="{4BF69A4E-AF0D-490F-AAD1-304936D968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51F06-A4D9-4DCA-A922-DF4CB973DD7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9069C2-6A35-4975-A2E4-20467339986F}">
      <dgm:prSet phldrT="[Текст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Городская школа</a:t>
          </a:r>
          <a:endParaRPr lang="ru-RU" dirty="0"/>
        </a:p>
      </dgm:t>
    </dgm:pt>
    <dgm:pt modelId="{877A69BA-4F90-43C7-9FF4-20421C6B36D0}" type="parTrans" cxnId="{AD6FB8C4-7662-41C4-ADF9-DEBBB9940809}">
      <dgm:prSet/>
      <dgm:spPr/>
      <dgm:t>
        <a:bodyPr/>
        <a:lstStyle/>
        <a:p>
          <a:endParaRPr lang="ru-RU"/>
        </a:p>
      </dgm:t>
    </dgm:pt>
    <dgm:pt modelId="{1BF02E06-5051-437F-89EE-834212222F80}" type="sibTrans" cxnId="{AD6FB8C4-7662-41C4-ADF9-DEBBB9940809}">
      <dgm:prSet/>
      <dgm:spPr/>
      <dgm:t>
        <a:bodyPr/>
        <a:lstStyle/>
        <a:p>
          <a:endParaRPr lang="ru-RU"/>
        </a:p>
      </dgm:t>
    </dgm:pt>
    <dgm:pt modelId="{DFBD32A0-10A7-4207-8BFC-FFDCE0837087}">
      <dgm:prSet phldrT="[Текст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Поселковая школа</a:t>
          </a:r>
          <a:endParaRPr lang="ru-RU" dirty="0"/>
        </a:p>
      </dgm:t>
    </dgm:pt>
    <dgm:pt modelId="{1F3213CA-249C-4ACA-B9C2-D670C76B04B7}" type="parTrans" cxnId="{F17FCBFC-788F-4CD0-B308-5B26356EADC5}">
      <dgm:prSet/>
      <dgm:spPr/>
      <dgm:t>
        <a:bodyPr/>
        <a:lstStyle/>
        <a:p>
          <a:endParaRPr lang="ru-RU"/>
        </a:p>
      </dgm:t>
    </dgm:pt>
    <dgm:pt modelId="{8186CA5E-7ECE-4073-A512-71E2D5BFF335}" type="sibTrans" cxnId="{F17FCBFC-788F-4CD0-B308-5B26356EADC5}">
      <dgm:prSet/>
      <dgm:spPr/>
      <dgm:t>
        <a:bodyPr/>
        <a:lstStyle/>
        <a:p>
          <a:endParaRPr lang="ru-RU"/>
        </a:p>
      </dgm:t>
    </dgm:pt>
    <dgm:pt modelId="{B89AF368-3B51-4172-A66E-66FBA2A9F4BD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Сельская школа</a:t>
          </a:r>
          <a:endParaRPr lang="ru-RU" dirty="0"/>
        </a:p>
      </dgm:t>
    </dgm:pt>
    <dgm:pt modelId="{5113C363-57BF-4BE1-83D3-3ED35DB14E48}" type="parTrans" cxnId="{909A8404-2267-4B01-A382-6CDCEBC1E347}">
      <dgm:prSet/>
      <dgm:spPr/>
      <dgm:t>
        <a:bodyPr/>
        <a:lstStyle/>
        <a:p>
          <a:endParaRPr lang="ru-RU"/>
        </a:p>
      </dgm:t>
    </dgm:pt>
    <dgm:pt modelId="{5E480FCB-FA11-4596-AEA6-A512B8C94FB4}" type="sibTrans" cxnId="{909A8404-2267-4B01-A382-6CDCEBC1E347}">
      <dgm:prSet/>
      <dgm:spPr/>
      <dgm:t>
        <a:bodyPr/>
        <a:lstStyle/>
        <a:p>
          <a:endParaRPr lang="ru-RU"/>
        </a:p>
      </dgm:t>
    </dgm:pt>
    <dgm:pt modelId="{263958D9-4114-4CEA-BBEE-01643740DBC9}">
      <dgm:prSet phldrT="[Текст]"/>
      <dgm:spPr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Малокомплектная школа</a:t>
          </a:r>
          <a:endParaRPr lang="ru-RU" dirty="0"/>
        </a:p>
      </dgm:t>
    </dgm:pt>
    <dgm:pt modelId="{EC36A0F1-8C90-4DBA-A2ED-71799BE0BD11}" type="parTrans" cxnId="{9B4C2935-133B-469E-AA57-C4C8386690CB}">
      <dgm:prSet/>
      <dgm:spPr/>
      <dgm:t>
        <a:bodyPr/>
        <a:lstStyle/>
        <a:p>
          <a:endParaRPr lang="ru-RU"/>
        </a:p>
      </dgm:t>
    </dgm:pt>
    <dgm:pt modelId="{A461B8D6-86E0-42DF-BA7D-64769362AC51}" type="sibTrans" cxnId="{9B4C2935-133B-469E-AA57-C4C8386690CB}">
      <dgm:prSet/>
      <dgm:spPr/>
      <dgm:t>
        <a:bodyPr/>
        <a:lstStyle/>
        <a:p>
          <a:endParaRPr lang="ru-RU"/>
        </a:p>
      </dgm:t>
    </dgm:pt>
    <dgm:pt modelId="{7EB7F4A9-6ADA-4400-815F-D7D7317D963A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Школа - образовательный комплекс</a:t>
          </a:r>
          <a:endParaRPr lang="ru-RU" dirty="0"/>
        </a:p>
      </dgm:t>
    </dgm:pt>
    <dgm:pt modelId="{8300E762-6444-4420-B21C-22A88315C74F}" type="parTrans" cxnId="{7243B534-C2D0-411C-A820-F63B278B1808}">
      <dgm:prSet/>
      <dgm:spPr/>
      <dgm:t>
        <a:bodyPr/>
        <a:lstStyle/>
        <a:p>
          <a:endParaRPr lang="ru-RU"/>
        </a:p>
      </dgm:t>
    </dgm:pt>
    <dgm:pt modelId="{C9655A48-AF85-44F4-A00F-AF5661B942AE}" type="sibTrans" cxnId="{7243B534-C2D0-411C-A820-F63B278B1808}">
      <dgm:prSet/>
      <dgm:spPr/>
      <dgm:t>
        <a:bodyPr/>
        <a:lstStyle/>
        <a:p>
          <a:endParaRPr lang="ru-RU"/>
        </a:p>
      </dgm:t>
    </dgm:pt>
    <dgm:pt modelId="{882F6F41-26AE-4E8A-8B16-C59903215658}" type="pres">
      <dgm:prSet presAssocID="{3D351F06-A4D9-4DCA-A922-DF4CB973DD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28C98-AC51-4E2A-AAE0-18CB4FCD831E}" type="pres">
      <dgm:prSet presAssocID="{EA9069C2-6A35-4975-A2E4-2046733998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534C9-0A0A-45AE-98D4-0218C6BDAA31}" type="pres">
      <dgm:prSet presAssocID="{1BF02E06-5051-437F-89EE-834212222F80}" presName="sibTrans" presStyleCnt="0"/>
      <dgm:spPr/>
    </dgm:pt>
    <dgm:pt modelId="{A7F2433C-C441-4E2F-A6AA-1289251CC9B1}" type="pres">
      <dgm:prSet presAssocID="{DFBD32A0-10A7-4207-8BFC-FFDCE08370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7CC1-8BA3-4814-A8D0-41CEAED65C9A}" type="pres">
      <dgm:prSet presAssocID="{8186CA5E-7ECE-4073-A512-71E2D5BFF335}" presName="sibTrans" presStyleCnt="0"/>
      <dgm:spPr/>
    </dgm:pt>
    <dgm:pt modelId="{92C1966F-CDC5-4D46-8375-B5C1B59106D4}" type="pres">
      <dgm:prSet presAssocID="{B89AF368-3B51-4172-A66E-66FBA2A9F4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6C647-69DB-48E8-BFBC-A54DD3193411}" type="pres">
      <dgm:prSet presAssocID="{5E480FCB-FA11-4596-AEA6-A512B8C94FB4}" presName="sibTrans" presStyleCnt="0"/>
      <dgm:spPr/>
    </dgm:pt>
    <dgm:pt modelId="{82B28DF2-AF55-41A2-B19D-6A321133B557}" type="pres">
      <dgm:prSet presAssocID="{263958D9-4114-4CEA-BBEE-01643740DBC9}" presName="node" presStyleLbl="node1" presStyleIdx="3" presStyleCnt="5" custLinFactNeighborX="-3071" custLinFactNeighborY="2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C04A0-87D4-426E-B7FE-589CA737D753}" type="pres">
      <dgm:prSet presAssocID="{A461B8D6-86E0-42DF-BA7D-64769362AC51}" presName="sibTrans" presStyleCnt="0"/>
      <dgm:spPr/>
    </dgm:pt>
    <dgm:pt modelId="{46E01791-09FB-4A27-86C2-0428C8901BD8}" type="pres">
      <dgm:prSet presAssocID="{7EB7F4A9-6ADA-4400-815F-D7D7317D96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5E202-C13F-4459-BFC0-72A41A8D42EA}" type="presOf" srcId="{3D351F06-A4D9-4DCA-A922-DF4CB973DD7E}" destId="{882F6F41-26AE-4E8A-8B16-C59903215658}" srcOrd="0" destOrd="0" presId="urn:microsoft.com/office/officeart/2005/8/layout/default"/>
    <dgm:cxn modelId="{AD6FB8C4-7662-41C4-ADF9-DEBBB9940809}" srcId="{3D351F06-A4D9-4DCA-A922-DF4CB973DD7E}" destId="{EA9069C2-6A35-4975-A2E4-20467339986F}" srcOrd="0" destOrd="0" parTransId="{877A69BA-4F90-43C7-9FF4-20421C6B36D0}" sibTransId="{1BF02E06-5051-437F-89EE-834212222F80}"/>
    <dgm:cxn modelId="{F17FCBFC-788F-4CD0-B308-5B26356EADC5}" srcId="{3D351F06-A4D9-4DCA-A922-DF4CB973DD7E}" destId="{DFBD32A0-10A7-4207-8BFC-FFDCE0837087}" srcOrd="1" destOrd="0" parTransId="{1F3213CA-249C-4ACA-B9C2-D670C76B04B7}" sibTransId="{8186CA5E-7ECE-4073-A512-71E2D5BFF335}"/>
    <dgm:cxn modelId="{599F83EC-70B6-40DD-978B-8BC415201C16}" type="presOf" srcId="{EA9069C2-6A35-4975-A2E4-20467339986F}" destId="{FB828C98-AC51-4E2A-AAE0-18CB4FCD831E}" srcOrd="0" destOrd="0" presId="urn:microsoft.com/office/officeart/2005/8/layout/default"/>
    <dgm:cxn modelId="{31D7DBCC-4F3D-472E-8CB7-10121CAF38A0}" type="presOf" srcId="{7EB7F4A9-6ADA-4400-815F-D7D7317D963A}" destId="{46E01791-09FB-4A27-86C2-0428C8901BD8}" srcOrd="0" destOrd="0" presId="urn:microsoft.com/office/officeart/2005/8/layout/default"/>
    <dgm:cxn modelId="{9B4C2935-133B-469E-AA57-C4C8386690CB}" srcId="{3D351F06-A4D9-4DCA-A922-DF4CB973DD7E}" destId="{263958D9-4114-4CEA-BBEE-01643740DBC9}" srcOrd="3" destOrd="0" parTransId="{EC36A0F1-8C90-4DBA-A2ED-71799BE0BD11}" sibTransId="{A461B8D6-86E0-42DF-BA7D-64769362AC51}"/>
    <dgm:cxn modelId="{7133995C-CCCF-4B5F-8301-E54E7A470E4C}" type="presOf" srcId="{DFBD32A0-10A7-4207-8BFC-FFDCE0837087}" destId="{A7F2433C-C441-4E2F-A6AA-1289251CC9B1}" srcOrd="0" destOrd="0" presId="urn:microsoft.com/office/officeart/2005/8/layout/default"/>
    <dgm:cxn modelId="{25284311-57CA-4ECF-AB84-EC1FC9365C1C}" type="presOf" srcId="{263958D9-4114-4CEA-BBEE-01643740DBC9}" destId="{82B28DF2-AF55-41A2-B19D-6A321133B557}" srcOrd="0" destOrd="0" presId="urn:microsoft.com/office/officeart/2005/8/layout/default"/>
    <dgm:cxn modelId="{909A8404-2267-4B01-A382-6CDCEBC1E347}" srcId="{3D351F06-A4D9-4DCA-A922-DF4CB973DD7E}" destId="{B89AF368-3B51-4172-A66E-66FBA2A9F4BD}" srcOrd="2" destOrd="0" parTransId="{5113C363-57BF-4BE1-83D3-3ED35DB14E48}" sibTransId="{5E480FCB-FA11-4596-AEA6-A512B8C94FB4}"/>
    <dgm:cxn modelId="{7243B534-C2D0-411C-A820-F63B278B1808}" srcId="{3D351F06-A4D9-4DCA-A922-DF4CB973DD7E}" destId="{7EB7F4A9-6ADA-4400-815F-D7D7317D963A}" srcOrd="4" destOrd="0" parTransId="{8300E762-6444-4420-B21C-22A88315C74F}" sibTransId="{C9655A48-AF85-44F4-A00F-AF5661B942AE}"/>
    <dgm:cxn modelId="{74C15BEE-57B4-4827-A30B-40EA0063D79A}" type="presOf" srcId="{B89AF368-3B51-4172-A66E-66FBA2A9F4BD}" destId="{92C1966F-CDC5-4D46-8375-B5C1B59106D4}" srcOrd="0" destOrd="0" presId="urn:microsoft.com/office/officeart/2005/8/layout/default"/>
    <dgm:cxn modelId="{AECF2AE0-C258-490A-9AE1-518A2C677C08}" type="presParOf" srcId="{882F6F41-26AE-4E8A-8B16-C59903215658}" destId="{FB828C98-AC51-4E2A-AAE0-18CB4FCD831E}" srcOrd="0" destOrd="0" presId="urn:microsoft.com/office/officeart/2005/8/layout/default"/>
    <dgm:cxn modelId="{42B3D51A-D681-487A-9488-29E3387A2BFC}" type="presParOf" srcId="{882F6F41-26AE-4E8A-8B16-C59903215658}" destId="{584534C9-0A0A-45AE-98D4-0218C6BDAA31}" srcOrd="1" destOrd="0" presId="urn:microsoft.com/office/officeart/2005/8/layout/default"/>
    <dgm:cxn modelId="{3C714616-010D-41AF-B46F-8BF3BBD1836E}" type="presParOf" srcId="{882F6F41-26AE-4E8A-8B16-C59903215658}" destId="{A7F2433C-C441-4E2F-A6AA-1289251CC9B1}" srcOrd="2" destOrd="0" presId="urn:microsoft.com/office/officeart/2005/8/layout/default"/>
    <dgm:cxn modelId="{EFE577E1-CEC7-4E5B-B4EF-C4CD8871B518}" type="presParOf" srcId="{882F6F41-26AE-4E8A-8B16-C59903215658}" destId="{CD947CC1-8BA3-4814-A8D0-41CEAED65C9A}" srcOrd="3" destOrd="0" presId="urn:microsoft.com/office/officeart/2005/8/layout/default"/>
    <dgm:cxn modelId="{BF864C9E-9236-46B1-A51F-E8B783F92BB4}" type="presParOf" srcId="{882F6F41-26AE-4E8A-8B16-C59903215658}" destId="{92C1966F-CDC5-4D46-8375-B5C1B59106D4}" srcOrd="4" destOrd="0" presId="urn:microsoft.com/office/officeart/2005/8/layout/default"/>
    <dgm:cxn modelId="{FA871935-547F-4C9B-AEE1-6966402CA8E4}" type="presParOf" srcId="{882F6F41-26AE-4E8A-8B16-C59903215658}" destId="{0166C647-69DB-48E8-BFBC-A54DD3193411}" srcOrd="5" destOrd="0" presId="urn:microsoft.com/office/officeart/2005/8/layout/default"/>
    <dgm:cxn modelId="{60E38AEF-7F59-4610-B2B8-E80304BA7F09}" type="presParOf" srcId="{882F6F41-26AE-4E8A-8B16-C59903215658}" destId="{82B28DF2-AF55-41A2-B19D-6A321133B557}" srcOrd="6" destOrd="0" presId="urn:microsoft.com/office/officeart/2005/8/layout/default"/>
    <dgm:cxn modelId="{3C0CFA1F-E6AD-4B42-AAFE-2AA84091E84B}" type="presParOf" srcId="{882F6F41-26AE-4E8A-8B16-C59903215658}" destId="{480C04A0-87D4-426E-B7FE-589CA737D753}" srcOrd="7" destOrd="0" presId="urn:microsoft.com/office/officeart/2005/8/layout/default"/>
    <dgm:cxn modelId="{8E46C6FB-552B-4A40-A2E1-8FD315E86FB0}" type="presParOf" srcId="{882F6F41-26AE-4E8A-8B16-C59903215658}" destId="{46E01791-09FB-4A27-86C2-0428C8901BD8}" srcOrd="8" destOrd="0" presId="urn:microsoft.com/office/officeart/2005/8/layout/default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68BB9-2080-47D3-BDDF-0F3F9B22B1F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F8475A-29EE-4208-BFD5-515FD5194E11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rgbClr val="002060"/>
              </a:solidFill>
            </a:rPr>
            <a:t>Примерное положение об организации образовательной деятельности общеобразовательного учреждения в режиме «Школа полного дня» (далее – школа полного дня)</a:t>
          </a:r>
          <a:endParaRPr lang="ru-RU" sz="1200" dirty="0">
            <a:solidFill>
              <a:srgbClr val="002060"/>
            </a:solidFill>
          </a:endParaRPr>
        </a:p>
      </dgm:t>
    </dgm:pt>
    <dgm:pt modelId="{B4D4F090-8DE2-4529-90BA-233BBD932281}" type="parTrans" cxnId="{D527CB48-24D9-4383-819C-6040F09C66A7}">
      <dgm:prSet/>
      <dgm:spPr/>
      <dgm:t>
        <a:bodyPr/>
        <a:lstStyle/>
        <a:p>
          <a:endParaRPr lang="ru-RU"/>
        </a:p>
      </dgm:t>
    </dgm:pt>
    <dgm:pt modelId="{EDFB490F-6A43-4183-9906-A07255AEBB20}" type="sibTrans" cxnId="{D527CB48-24D9-4383-819C-6040F09C66A7}">
      <dgm:prSet/>
      <dgm:spPr/>
      <dgm:t>
        <a:bodyPr/>
        <a:lstStyle/>
        <a:p>
          <a:endParaRPr lang="ru-RU"/>
        </a:p>
      </dgm:t>
    </dgm:pt>
    <dgm:pt modelId="{4FEF3221-0339-4254-A247-8CEFB57F5CF2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</a:rPr>
            <a:t>Примерное заявление родителей (законных представителей) обучающихся о зачислении в школу полного дня</a:t>
          </a:r>
          <a:endParaRPr lang="ru-RU" sz="1400" dirty="0">
            <a:solidFill>
              <a:srgbClr val="002060"/>
            </a:solidFill>
          </a:endParaRPr>
        </a:p>
      </dgm:t>
    </dgm:pt>
    <dgm:pt modelId="{665C4047-ED86-4444-B6E6-4E7F78E16958}" type="parTrans" cxnId="{773E5963-0896-4758-A8F4-26853C306406}">
      <dgm:prSet/>
      <dgm:spPr/>
      <dgm:t>
        <a:bodyPr/>
        <a:lstStyle/>
        <a:p>
          <a:endParaRPr lang="ru-RU"/>
        </a:p>
      </dgm:t>
    </dgm:pt>
    <dgm:pt modelId="{4DE8010A-A82C-4B85-BBF1-DBC846CCDCB6}" type="sibTrans" cxnId="{773E5963-0896-4758-A8F4-26853C306406}">
      <dgm:prSet/>
      <dgm:spPr/>
      <dgm:t>
        <a:bodyPr/>
        <a:lstStyle/>
        <a:p>
          <a:endParaRPr lang="ru-RU"/>
        </a:p>
      </dgm:t>
    </dgm:pt>
    <dgm:pt modelId="{5555041C-2C62-4612-8CB2-141240A27BF9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</a:rPr>
            <a:t>Примерное согласие  родителей (законных представителей) на социально-психологическое сопровождение обучающихся в школе полного дня</a:t>
          </a:r>
          <a:endParaRPr lang="ru-RU" sz="1400" dirty="0">
            <a:solidFill>
              <a:srgbClr val="002060"/>
            </a:solidFill>
          </a:endParaRPr>
        </a:p>
      </dgm:t>
    </dgm:pt>
    <dgm:pt modelId="{7C846D7D-0AE8-4A85-B31B-5C4D4EE8F135}" type="parTrans" cxnId="{5545F99E-F960-481C-9DC3-08215E241964}">
      <dgm:prSet/>
      <dgm:spPr/>
      <dgm:t>
        <a:bodyPr/>
        <a:lstStyle/>
        <a:p>
          <a:endParaRPr lang="ru-RU"/>
        </a:p>
      </dgm:t>
    </dgm:pt>
    <dgm:pt modelId="{3172CD72-8195-4E51-AB69-D4B9E4595220}" type="sibTrans" cxnId="{5545F99E-F960-481C-9DC3-08215E241964}">
      <dgm:prSet/>
      <dgm:spPr/>
      <dgm:t>
        <a:bodyPr/>
        <a:lstStyle/>
        <a:p>
          <a:endParaRPr lang="ru-RU"/>
        </a:p>
      </dgm:t>
    </dgm:pt>
    <dgm:pt modelId="{8EC78E76-1D4E-4151-9E31-E1856A993143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</a:rPr>
            <a:t>Примерное положение об индивидуальной образовательной траектории обучающего в условиях школы полного дня</a:t>
          </a:r>
          <a:endParaRPr lang="ru-RU" sz="1400" dirty="0">
            <a:solidFill>
              <a:srgbClr val="002060"/>
            </a:solidFill>
          </a:endParaRPr>
        </a:p>
      </dgm:t>
    </dgm:pt>
    <dgm:pt modelId="{5622476D-0B37-43B0-BA98-50808EF2B23C}" type="parTrans" cxnId="{83B95EA1-2DDF-4F7D-9E38-1919352376C7}">
      <dgm:prSet/>
      <dgm:spPr/>
      <dgm:t>
        <a:bodyPr/>
        <a:lstStyle/>
        <a:p>
          <a:endParaRPr lang="ru-RU"/>
        </a:p>
      </dgm:t>
    </dgm:pt>
    <dgm:pt modelId="{39C274BF-1E16-4950-845B-9948FF9BD42F}" type="sibTrans" cxnId="{83B95EA1-2DDF-4F7D-9E38-1919352376C7}">
      <dgm:prSet/>
      <dgm:spPr/>
      <dgm:t>
        <a:bodyPr/>
        <a:lstStyle/>
        <a:p>
          <a:endParaRPr lang="ru-RU"/>
        </a:p>
      </dgm:t>
    </dgm:pt>
    <dgm:pt modelId="{862E0F64-74FD-4C2C-98E3-D91A5F40CD87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</a:rPr>
            <a:t>Примерное положение о «малом педагогическом совете» для организации социально-педагогического сопровождения обучающихся в школе полного дня</a:t>
          </a:r>
          <a:endParaRPr lang="ru-RU" sz="1400" dirty="0">
            <a:solidFill>
              <a:srgbClr val="002060"/>
            </a:solidFill>
          </a:endParaRPr>
        </a:p>
      </dgm:t>
    </dgm:pt>
    <dgm:pt modelId="{5FD9E67A-140E-472B-94A1-D1B4CF7EAD9A}" type="parTrans" cxnId="{63A8504F-D292-44BF-8838-6DB191732FC6}">
      <dgm:prSet/>
      <dgm:spPr/>
      <dgm:t>
        <a:bodyPr/>
        <a:lstStyle/>
        <a:p>
          <a:endParaRPr lang="ru-RU"/>
        </a:p>
      </dgm:t>
    </dgm:pt>
    <dgm:pt modelId="{39DEE786-E81B-4664-88A6-88FCE3B4887B}" type="sibTrans" cxnId="{63A8504F-D292-44BF-8838-6DB191732FC6}">
      <dgm:prSet/>
      <dgm:spPr/>
      <dgm:t>
        <a:bodyPr/>
        <a:lstStyle/>
        <a:p>
          <a:endParaRPr lang="ru-RU"/>
        </a:p>
      </dgm:t>
    </dgm:pt>
    <dgm:pt modelId="{D76F8F45-91AB-4A22-80C0-71C5A636BFE5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</a:rPr>
            <a:t>Примерный договор о сетевом взаимодействии при организации образовательной деятельности в школе полного дня</a:t>
          </a:r>
          <a:endParaRPr lang="ru-RU" sz="1400" dirty="0">
            <a:solidFill>
              <a:srgbClr val="002060"/>
            </a:solidFill>
          </a:endParaRPr>
        </a:p>
      </dgm:t>
    </dgm:pt>
    <dgm:pt modelId="{E5007C57-443E-4568-95A5-70E13898BDC1}" type="parTrans" cxnId="{0C746F64-430B-45ED-84AB-7FBF38E00335}">
      <dgm:prSet/>
      <dgm:spPr/>
      <dgm:t>
        <a:bodyPr/>
        <a:lstStyle/>
        <a:p>
          <a:endParaRPr lang="ru-RU"/>
        </a:p>
      </dgm:t>
    </dgm:pt>
    <dgm:pt modelId="{C280FE01-7941-46F9-AF34-D18691EF5E01}" type="sibTrans" cxnId="{0C746F64-430B-45ED-84AB-7FBF38E00335}">
      <dgm:prSet/>
      <dgm:spPr/>
      <dgm:t>
        <a:bodyPr/>
        <a:lstStyle/>
        <a:p>
          <a:endParaRPr lang="ru-RU"/>
        </a:p>
      </dgm:t>
    </dgm:pt>
    <dgm:pt modelId="{C3485366-6AFF-40D4-B8E7-449F095E556C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</a:rPr>
            <a:t>Примерные требования к организации питания  в школе полного дня</a:t>
          </a:r>
          <a:endParaRPr lang="ru-RU" sz="1400" dirty="0">
            <a:solidFill>
              <a:srgbClr val="002060"/>
            </a:solidFill>
          </a:endParaRPr>
        </a:p>
      </dgm:t>
    </dgm:pt>
    <dgm:pt modelId="{EE5EE3E9-A8AA-4A16-81D4-3D1711E4E603}" type="sibTrans" cxnId="{4D213686-D8C0-464C-9560-04F8DCB60966}">
      <dgm:prSet/>
      <dgm:spPr/>
      <dgm:t>
        <a:bodyPr/>
        <a:lstStyle/>
        <a:p>
          <a:endParaRPr lang="ru-RU"/>
        </a:p>
      </dgm:t>
    </dgm:pt>
    <dgm:pt modelId="{BC2CED16-E0AF-4C3F-B627-198ABC62DA35}" type="parTrans" cxnId="{4D213686-D8C0-464C-9560-04F8DCB60966}">
      <dgm:prSet/>
      <dgm:spPr/>
      <dgm:t>
        <a:bodyPr/>
        <a:lstStyle/>
        <a:p>
          <a:endParaRPr lang="ru-RU"/>
        </a:p>
      </dgm:t>
    </dgm:pt>
    <dgm:pt modelId="{44DD0DF5-AD71-4E63-A2B1-0E9363ED7D01}" type="pres">
      <dgm:prSet presAssocID="{C0568BB9-2080-47D3-BDDF-0F3F9B22B1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80814-C24B-43D1-9BAF-010F40E388AB}" type="pres">
      <dgm:prSet presAssocID="{66F8475A-29EE-4208-BFD5-515FD5194E11}" presName="parentLin" presStyleCnt="0"/>
      <dgm:spPr/>
    </dgm:pt>
    <dgm:pt modelId="{DE37FB9C-54D5-4015-A467-4CAD398CF1CE}" type="pres">
      <dgm:prSet presAssocID="{66F8475A-29EE-4208-BFD5-515FD5194E1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5E00DBE-FFC7-4C3A-86D6-BCFDDBB2ECB2}" type="pres">
      <dgm:prSet presAssocID="{66F8475A-29EE-4208-BFD5-515FD5194E11}" presName="parentText" presStyleLbl="node1" presStyleIdx="0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225D2-9EA9-44F1-823B-C4B213FFC57F}" type="pres">
      <dgm:prSet presAssocID="{66F8475A-29EE-4208-BFD5-515FD5194E11}" presName="negativeSpace" presStyleCnt="0"/>
      <dgm:spPr/>
    </dgm:pt>
    <dgm:pt modelId="{CCE77444-E154-47DD-ACB5-1C3099D7DE36}" type="pres">
      <dgm:prSet presAssocID="{66F8475A-29EE-4208-BFD5-515FD5194E11}" presName="childText" presStyleLbl="conFgAcc1" presStyleIdx="0" presStyleCnt="7">
        <dgm:presLayoutVars>
          <dgm:bulletEnabled val="1"/>
        </dgm:presLayoutVars>
      </dgm:prSet>
      <dgm:spPr/>
    </dgm:pt>
    <dgm:pt modelId="{28447619-9A1D-4682-B487-5F59EEA0D32F}" type="pres">
      <dgm:prSet presAssocID="{EDFB490F-6A43-4183-9906-A07255AEBB20}" presName="spaceBetweenRectangles" presStyleCnt="0"/>
      <dgm:spPr/>
    </dgm:pt>
    <dgm:pt modelId="{9C6960FC-FA42-4D98-B914-7905178597E4}" type="pres">
      <dgm:prSet presAssocID="{C3485366-6AFF-40D4-B8E7-449F095E556C}" presName="parentLin" presStyleCnt="0"/>
      <dgm:spPr/>
    </dgm:pt>
    <dgm:pt modelId="{12A17214-5309-4993-812E-47718EDE16EE}" type="pres">
      <dgm:prSet presAssocID="{C3485366-6AFF-40D4-B8E7-449F095E556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D541C4A-B3F3-416A-814E-28E8746A222C}" type="pres">
      <dgm:prSet presAssocID="{C3485366-6AFF-40D4-B8E7-449F095E556C}" presName="parentText" presStyleLbl="node1" presStyleIdx="1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4515-92A1-4967-BD75-7359080905CD}" type="pres">
      <dgm:prSet presAssocID="{C3485366-6AFF-40D4-B8E7-449F095E556C}" presName="negativeSpace" presStyleCnt="0"/>
      <dgm:spPr/>
    </dgm:pt>
    <dgm:pt modelId="{B05965CC-EF94-4643-93B2-F5EBDB1E45C8}" type="pres">
      <dgm:prSet presAssocID="{C3485366-6AFF-40D4-B8E7-449F095E556C}" presName="childText" presStyleLbl="conFgAcc1" presStyleIdx="1" presStyleCnt="7">
        <dgm:presLayoutVars>
          <dgm:bulletEnabled val="1"/>
        </dgm:presLayoutVars>
      </dgm:prSet>
      <dgm:spPr/>
    </dgm:pt>
    <dgm:pt modelId="{C1960DD5-9478-40FC-B6BE-B73540593A1B}" type="pres">
      <dgm:prSet presAssocID="{EE5EE3E9-A8AA-4A16-81D4-3D1711E4E603}" presName="spaceBetweenRectangles" presStyleCnt="0"/>
      <dgm:spPr/>
    </dgm:pt>
    <dgm:pt modelId="{F87ABEF0-DDC6-4084-AE39-E242F42F797A}" type="pres">
      <dgm:prSet presAssocID="{4FEF3221-0339-4254-A247-8CEFB57F5CF2}" presName="parentLin" presStyleCnt="0"/>
      <dgm:spPr/>
    </dgm:pt>
    <dgm:pt modelId="{6B8ED938-99E9-4ECD-8281-2AED2727F904}" type="pres">
      <dgm:prSet presAssocID="{4FEF3221-0339-4254-A247-8CEFB57F5CF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1020D2A-6366-401B-BF48-E6F83F91920A}" type="pres">
      <dgm:prSet presAssocID="{4FEF3221-0339-4254-A247-8CEFB57F5CF2}" presName="parentText" presStyleLbl="node1" presStyleIdx="2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2035E-A8AC-49A6-928B-EFC3D7751878}" type="pres">
      <dgm:prSet presAssocID="{4FEF3221-0339-4254-A247-8CEFB57F5CF2}" presName="negativeSpace" presStyleCnt="0"/>
      <dgm:spPr/>
    </dgm:pt>
    <dgm:pt modelId="{3149E754-FE78-4B98-B93A-5419ED9FBDF6}" type="pres">
      <dgm:prSet presAssocID="{4FEF3221-0339-4254-A247-8CEFB57F5CF2}" presName="childText" presStyleLbl="conFgAcc1" presStyleIdx="2" presStyleCnt="7">
        <dgm:presLayoutVars>
          <dgm:bulletEnabled val="1"/>
        </dgm:presLayoutVars>
      </dgm:prSet>
      <dgm:spPr/>
    </dgm:pt>
    <dgm:pt modelId="{BDBCFD35-9733-4EA9-9528-A612668E9FA3}" type="pres">
      <dgm:prSet presAssocID="{4DE8010A-A82C-4B85-BBF1-DBC846CCDCB6}" presName="spaceBetweenRectangles" presStyleCnt="0"/>
      <dgm:spPr/>
    </dgm:pt>
    <dgm:pt modelId="{E7AFBCEC-F9DA-41AA-83A0-4C1C1D75DEB5}" type="pres">
      <dgm:prSet presAssocID="{5555041C-2C62-4612-8CB2-141240A27BF9}" presName="parentLin" presStyleCnt="0"/>
      <dgm:spPr/>
    </dgm:pt>
    <dgm:pt modelId="{5B181A84-57CA-49C4-8880-0ACCBFB9263D}" type="pres">
      <dgm:prSet presAssocID="{5555041C-2C62-4612-8CB2-141240A27BF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1BAEC5A-EBE8-4500-8757-1E2D4803C3E2}" type="pres">
      <dgm:prSet presAssocID="{5555041C-2C62-4612-8CB2-141240A27BF9}" presName="parentText" presStyleLbl="node1" presStyleIdx="3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A658E-804B-47FC-BD0C-75BCEFA852FD}" type="pres">
      <dgm:prSet presAssocID="{5555041C-2C62-4612-8CB2-141240A27BF9}" presName="negativeSpace" presStyleCnt="0"/>
      <dgm:spPr/>
    </dgm:pt>
    <dgm:pt modelId="{C0A03021-1F6A-4EA5-83C2-CE4FD174AE2F}" type="pres">
      <dgm:prSet presAssocID="{5555041C-2C62-4612-8CB2-141240A27BF9}" presName="childText" presStyleLbl="conFgAcc1" presStyleIdx="3" presStyleCnt="7">
        <dgm:presLayoutVars>
          <dgm:bulletEnabled val="1"/>
        </dgm:presLayoutVars>
      </dgm:prSet>
      <dgm:spPr/>
    </dgm:pt>
    <dgm:pt modelId="{A427972E-36D8-4D48-AE50-77256506DB25}" type="pres">
      <dgm:prSet presAssocID="{3172CD72-8195-4E51-AB69-D4B9E4595220}" presName="spaceBetweenRectangles" presStyleCnt="0"/>
      <dgm:spPr/>
    </dgm:pt>
    <dgm:pt modelId="{D45C6819-F4BB-4DBA-B9E0-DF2D66420205}" type="pres">
      <dgm:prSet presAssocID="{8EC78E76-1D4E-4151-9E31-E1856A993143}" presName="parentLin" presStyleCnt="0"/>
      <dgm:spPr/>
    </dgm:pt>
    <dgm:pt modelId="{E7CD3AAF-044A-4972-8C48-C7DAFA234F32}" type="pres">
      <dgm:prSet presAssocID="{8EC78E76-1D4E-4151-9E31-E1856A99314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14D8991C-5B96-4523-8C9D-0BD3736647A8}" type="pres">
      <dgm:prSet presAssocID="{8EC78E76-1D4E-4151-9E31-E1856A993143}" presName="parentText" presStyleLbl="node1" presStyleIdx="4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9794C-6909-4CF6-AB2A-2DB93F6A4101}" type="pres">
      <dgm:prSet presAssocID="{8EC78E76-1D4E-4151-9E31-E1856A993143}" presName="negativeSpace" presStyleCnt="0"/>
      <dgm:spPr/>
    </dgm:pt>
    <dgm:pt modelId="{525451FD-1295-4CCF-9A7F-E0E1F3A4B896}" type="pres">
      <dgm:prSet presAssocID="{8EC78E76-1D4E-4151-9E31-E1856A993143}" presName="childText" presStyleLbl="conFgAcc1" presStyleIdx="4" presStyleCnt="7">
        <dgm:presLayoutVars>
          <dgm:bulletEnabled val="1"/>
        </dgm:presLayoutVars>
      </dgm:prSet>
      <dgm:spPr/>
    </dgm:pt>
    <dgm:pt modelId="{77EF1867-2860-438B-B40F-EC5962DC2755}" type="pres">
      <dgm:prSet presAssocID="{39C274BF-1E16-4950-845B-9948FF9BD42F}" presName="spaceBetweenRectangles" presStyleCnt="0"/>
      <dgm:spPr/>
    </dgm:pt>
    <dgm:pt modelId="{CD55ACAB-72F8-4C6C-BB8C-A95531707509}" type="pres">
      <dgm:prSet presAssocID="{862E0F64-74FD-4C2C-98E3-D91A5F40CD87}" presName="parentLin" presStyleCnt="0"/>
      <dgm:spPr/>
    </dgm:pt>
    <dgm:pt modelId="{959F25C9-AEB0-4A1A-92EB-8219866F867D}" type="pres">
      <dgm:prSet presAssocID="{862E0F64-74FD-4C2C-98E3-D91A5F40CD87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BC796D8-1A4C-4B00-AD3F-03CA040078FE}" type="pres">
      <dgm:prSet presAssocID="{862E0F64-74FD-4C2C-98E3-D91A5F40CD87}" presName="parentText" presStyleLbl="node1" presStyleIdx="5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5AF03-057C-405C-9EAB-D143FF8CF7B7}" type="pres">
      <dgm:prSet presAssocID="{862E0F64-74FD-4C2C-98E3-D91A5F40CD87}" presName="negativeSpace" presStyleCnt="0"/>
      <dgm:spPr/>
    </dgm:pt>
    <dgm:pt modelId="{472A99DE-6A2D-4F37-AD32-227C6EB3E104}" type="pres">
      <dgm:prSet presAssocID="{862E0F64-74FD-4C2C-98E3-D91A5F40CD87}" presName="childText" presStyleLbl="conFgAcc1" presStyleIdx="5" presStyleCnt="7">
        <dgm:presLayoutVars>
          <dgm:bulletEnabled val="1"/>
        </dgm:presLayoutVars>
      </dgm:prSet>
      <dgm:spPr/>
    </dgm:pt>
    <dgm:pt modelId="{91D61DB4-2199-4462-99C6-E1E687135986}" type="pres">
      <dgm:prSet presAssocID="{39DEE786-E81B-4664-88A6-88FCE3B4887B}" presName="spaceBetweenRectangles" presStyleCnt="0"/>
      <dgm:spPr/>
    </dgm:pt>
    <dgm:pt modelId="{4B85D841-4249-489A-90FC-3D109435190E}" type="pres">
      <dgm:prSet presAssocID="{D76F8F45-91AB-4A22-80C0-71C5A636BFE5}" presName="parentLin" presStyleCnt="0"/>
      <dgm:spPr/>
    </dgm:pt>
    <dgm:pt modelId="{AD8D81CC-2690-4824-8597-3F7ADA7628BB}" type="pres">
      <dgm:prSet presAssocID="{D76F8F45-91AB-4A22-80C0-71C5A636BFE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42C20A5-98DE-448A-A0E7-90D2A2AF23B5}" type="pres">
      <dgm:prSet presAssocID="{D76F8F45-91AB-4A22-80C0-71C5A636BFE5}" presName="parentText" presStyleLbl="node1" presStyleIdx="6" presStyleCnt="7" custScaleX="13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F3E6F-6F6A-407C-8DC9-402B6F369577}" type="pres">
      <dgm:prSet presAssocID="{D76F8F45-91AB-4A22-80C0-71C5A636BFE5}" presName="negativeSpace" presStyleCnt="0"/>
      <dgm:spPr/>
    </dgm:pt>
    <dgm:pt modelId="{92CD2927-551E-43DD-873C-51FDA97781DD}" type="pres">
      <dgm:prSet presAssocID="{D76F8F45-91AB-4A22-80C0-71C5A636BFE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056FBAB-BAB9-41F8-A0A7-CA772ED87F22}" type="presOf" srcId="{862E0F64-74FD-4C2C-98E3-D91A5F40CD87}" destId="{2BC796D8-1A4C-4B00-AD3F-03CA040078FE}" srcOrd="1" destOrd="0" presId="urn:microsoft.com/office/officeart/2005/8/layout/list1"/>
    <dgm:cxn modelId="{2A7AE003-06E8-4E60-8DBE-BCB7D10BA09E}" type="presOf" srcId="{5555041C-2C62-4612-8CB2-141240A27BF9}" destId="{5B181A84-57CA-49C4-8880-0ACCBFB9263D}" srcOrd="0" destOrd="0" presId="urn:microsoft.com/office/officeart/2005/8/layout/list1"/>
    <dgm:cxn modelId="{8E544998-66A5-4452-8541-FAE5B84DD6FE}" type="presOf" srcId="{D76F8F45-91AB-4A22-80C0-71C5A636BFE5}" destId="{AD8D81CC-2690-4824-8597-3F7ADA7628BB}" srcOrd="0" destOrd="0" presId="urn:microsoft.com/office/officeart/2005/8/layout/list1"/>
    <dgm:cxn modelId="{22095840-40C7-4701-9491-6A4CE87B1B8C}" type="presOf" srcId="{66F8475A-29EE-4208-BFD5-515FD5194E11}" destId="{DE37FB9C-54D5-4015-A467-4CAD398CF1CE}" srcOrd="0" destOrd="0" presId="urn:microsoft.com/office/officeart/2005/8/layout/list1"/>
    <dgm:cxn modelId="{74F9F507-9A0D-4697-B8F8-979357885967}" type="presOf" srcId="{862E0F64-74FD-4C2C-98E3-D91A5F40CD87}" destId="{959F25C9-AEB0-4A1A-92EB-8219866F867D}" srcOrd="0" destOrd="0" presId="urn:microsoft.com/office/officeart/2005/8/layout/list1"/>
    <dgm:cxn modelId="{63A8504F-D292-44BF-8838-6DB191732FC6}" srcId="{C0568BB9-2080-47D3-BDDF-0F3F9B22B1F6}" destId="{862E0F64-74FD-4C2C-98E3-D91A5F40CD87}" srcOrd="5" destOrd="0" parTransId="{5FD9E67A-140E-472B-94A1-D1B4CF7EAD9A}" sibTransId="{39DEE786-E81B-4664-88A6-88FCE3B4887B}"/>
    <dgm:cxn modelId="{6FE5168F-53A6-4692-A5B2-E5A4F09FEA6E}" type="presOf" srcId="{D76F8F45-91AB-4A22-80C0-71C5A636BFE5}" destId="{B42C20A5-98DE-448A-A0E7-90D2A2AF23B5}" srcOrd="1" destOrd="0" presId="urn:microsoft.com/office/officeart/2005/8/layout/list1"/>
    <dgm:cxn modelId="{5545F99E-F960-481C-9DC3-08215E241964}" srcId="{C0568BB9-2080-47D3-BDDF-0F3F9B22B1F6}" destId="{5555041C-2C62-4612-8CB2-141240A27BF9}" srcOrd="3" destOrd="0" parTransId="{7C846D7D-0AE8-4A85-B31B-5C4D4EE8F135}" sibTransId="{3172CD72-8195-4E51-AB69-D4B9E4595220}"/>
    <dgm:cxn modelId="{6F5C8AB1-7DA7-45BD-AF29-570451AC3641}" type="presOf" srcId="{66F8475A-29EE-4208-BFD5-515FD5194E11}" destId="{95E00DBE-FFC7-4C3A-86D6-BCFDDBB2ECB2}" srcOrd="1" destOrd="0" presId="urn:microsoft.com/office/officeart/2005/8/layout/list1"/>
    <dgm:cxn modelId="{CC8150DE-75DC-4CA6-9E23-6A346B149559}" type="presOf" srcId="{C3485366-6AFF-40D4-B8E7-449F095E556C}" destId="{1D541C4A-B3F3-416A-814E-28E8746A222C}" srcOrd="1" destOrd="0" presId="urn:microsoft.com/office/officeart/2005/8/layout/list1"/>
    <dgm:cxn modelId="{AEA623EB-7406-46F8-A8FB-13C38DE05EF7}" type="presOf" srcId="{C3485366-6AFF-40D4-B8E7-449F095E556C}" destId="{12A17214-5309-4993-812E-47718EDE16EE}" srcOrd="0" destOrd="0" presId="urn:microsoft.com/office/officeart/2005/8/layout/list1"/>
    <dgm:cxn modelId="{7DAFE288-1B1A-45AC-8538-EFDA0D720A6B}" type="presOf" srcId="{4FEF3221-0339-4254-A247-8CEFB57F5CF2}" destId="{6B8ED938-99E9-4ECD-8281-2AED2727F904}" srcOrd="0" destOrd="0" presId="urn:microsoft.com/office/officeart/2005/8/layout/list1"/>
    <dgm:cxn modelId="{83B95EA1-2DDF-4F7D-9E38-1919352376C7}" srcId="{C0568BB9-2080-47D3-BDDF-0F3F9B22B1F6}" destId="{8EC78E76-1D4E-4151-9E31-E1856A993143}" srcOrd="4" destOrd="0" parTransId="{5622476D-0B37-43B0-BA98-50808EF2B23C}" sibTransId="{39C274BF-1E16-4950-845B-9948FF9BD42F}"/>
    <dgm:cxn modelId="{620EBE49-DBB6-41D1-A473-EC7ABD6CC30C}" type="presOf" srcId="{C0568BB9-2080-47D3-BDDF-0F3F9B22B1F6}" destId="{44DD0DF5-AD71-4E63-A2B1-0E9363ED7D01}" srcOrd="0" destOrd="0" presId="urn:microsoft.com/office/officeart/2005/8/layout/list1"/>
    <dgm:cxn modelId="{FDBC4B61-41F9-48E0-88C7-AAA1AA65CEFA}" type="presOf" srcId="{5555041C-2C62-4612-8CB2-141240A27BF9}" destId="{C1BAEC5A-EBE8-4500-8757-1E2D4803C3E2}" srcOrd="1" destOrd="0" presId="urn:microsoft.com/office/officeart/2005/8/layout/list1"/>
    <dgm:cxn modelId="{0C387F36-2CBD-47F6-AB77-239B172E6B58}" type="presOf" srcId="{4FEF3221-0339-4254-A247-8CEFB57F5CF2}" destId="{01020D2A-6366-401B-BF48-E6F83F91920A}" srcOrd="1" destOrd="0" presId="urn:microsoft.com/office/officeart/2005/8/layout/list1"/>
    <dgm:cxn modelId="{773E5963-0896-4758-A8F4-26853C306406}" srcId="{C0568BB9-2080-47D3-BDDF-0F3F9B22B1F6}" destId="{4FEF3221-0339-4254-A247-8CEFB57F5CF2}" srcOrd="2" destOrd="0" parTransId="{665C4047-ED86-4444-B6E6-4E7F78E16958}" sibTransId="{4DE8010A-A82C-4B85-BBF1-DBC846CCDCB6}"/>
    <dgm:cxn modelId="{D527CB48-24D9-4383-819C-6040F09C66A7}" srcId="{C0568BB9-2080-47D3-BDDF-0F3F9B22B1F6}" destId="{66F8475A-29EE-4208-BFD5-515FD5194E11}" srcOrd="0" destOrd="0" parTransId="{B4D4F090-8DE2-4529-90BA-233BBD932281}" sibTransId="{EDFB490F-6A43-4183-9906-A07255AEBB20}"/>
    <dgm:cxn modelId="{0C746F64-430B-45ED-84AB-7FBF38E00335}" srcId="{C0568BB9-2080-47D3-BDDF-0F3F9B22B1F6}" destId="{D76F8F45-91AB-4A22-80C0-71C5A636BFE5}" srcOrd="6" destOrd="0" parTransId="{E5007C57-443E-4568-95A5-70E13898BDC1}" sibTransId="{C280FE01-7941-46F9-AF34-D18691EF5E01}"/>
    <dgm:cxn modelId="{9CE0792B-FFAE-4046-9592-4CB18905D9A2}" type="presOf" srcId="{8EC78E76-1D4E-4151-9E31-E1856A993143}" destId="{E7CD3AAF-044A-4972-8C48-C7DAFA234F32}" srcOrd="0" destOrd="0" presId="urn:microsoft.com/office/officeart/2005/8/layout/list1"/>
    <dgm:cxn modelId="{0FCA9BB3-8618-4990-85BA-6A700642BC5F}" type="presOf" srcId="{8EC78E76-1D4E-4151-9E31-E1856A993143}" destId="{14D8991C-5B96-4523-8C9D-0BD3736647A8}" srcOrd="1" destOrd="0" presId="urn:microsoft.com/office/officeart/2005/8/layout/list1"/>
    <dgm:cxn modelId="{4D213686-D8C0-464C-9560-04F8DCB60966}" srcId="{C0568BB9-2080-47D3-BDDF-0F3F9B22B1F6}" destId="{C3485366-6AFF-40D4-B8E7-449F095E556C}" srcOrd="1" destOrd="0" parTransId="{BC2CED16-E0AF-4C3F-B627-198ABC62DA35}" sibTransId="{EE5EE3E9-A8AA-4A16-81D4-3D1711E4E603}"/>
    <dgm:cxn modelId="{55EC08F9-228A-450F-8364-2EADC9DBD1F9}" type="presParOf" srcId="{44DD0DF5-AD71-4E63-A2B1-0E9363ED7D01}" destId="{19C80814-C24B-43D1-9BAF-010F40E388AB}" srcOrd="0" destOrd="0" presId="urn:microsoft.com/office/officeart/2005/8/layout/list1"/>
    <dgm:cxn modelId="{373D6389-0C35-4AA6-BF7C-5E910DB70E21}" type="presParOf" srcId="{19C80814-C24B-43D1-9BAF-010F40E388AB}" destId="{DE37FB9C-54D5-4015-A467-4CAD398CF1CE}" srcOrd="0" destOrd="0" presId="urn:microsoft.com/office/officeart/2005/8/layout/list1"/>
    <dgm:cxn modelId="{74AE508C-EE90-4220-8FB3-6FD46964D0F4}" type="presParOf" srcId="{19C80814-C24B-43D1-9BAF-010F40E388AB}" destId="{95E00DBE-FFC7-4C3A-86D6-BCFDDBB2ECB2}" srcOrd="1" destOrd="0" presId="urn:microsoft.com/office/officeart/2005/8/layout/list1"/>
    <dgm:cxn modelId="{9BAB1A0D-D421-46A3-979F-108FC70BE7B3}" type="presParOf" srcId="{44DD0DF5-AD71-4E63-A2B1-0E9363ED7D01}" destId="{1D5225D2-9EA9-44F1-823B-C4B213FFC57F}" srcOrd="1" destOrd="0" presId="urn:microsoft.com/office/officeart/2005/8/layout/list1"/>
    <dgm:cxn modelId="{88D6314E-C264-4A0D-80D9-2196DB44B940}" type="presParOf" srcId="{44DD0DF5-AD71-4E63-A2B1-0E9363ED7D01}" destId="{CCE77444-E154-47DD-ACB5-1C3099D7DE36}" srcOrd="2" destOrd="0" presId="urn:microsoft.com/office/officeart/2005/8/layout/list1"/>
    <dgm:cxn modelId="{4E0AD668-253A-4ABC-A8AC-10CF14BD5CEC}" type="presParOf" srcId="{44DD0DF5-AD71-4E63-A2B1-0E9363ED7D01}" destId="{28447619-9A1D-4682-B487-5F59EEA0D32F}" srcOrd="3" destOrd="0" presId="urn:microsoft.com/office/officeart/2005/8/layout/list1"/>
    <dgm:cxn modelId="{8E6BAA43-150D-4F36-B8F8-31FBD2860ADA}" type="presParOf" srcId="{44DD0DF5-AD71-4E63-A2B1-0E9363ED7D01}" destId="{9C6960FC-FA42-4D98-B914-7905178597E4}" srcOrd="4" destOrd="0" presId="urn:microsoft.com/office/officeart/2005/8/layout/list1"/>
    <dgm:cxn modelId="{4608E528-DC06-44F0-9BC3-AE32B6C6BC41}" type="presParOf" srcId="{9C6960FC-FA42-4D98-B914-7905178597E4}" destId="{12A17214-5309-4993-812E-47718EDE16EE}" srcOrd="0" destOrd="0" presId="urn:microsoft.com/office/officeart/2005/8/layout/list1"/>
    <dgm:cxn modelId="{E85A1A12-AA74-45B9-96A4-91F1945822AD}" type="presParOf" srcId="{9C6960FC-FA42-4D98-B914-7905178597E4}" destId="{1D541C4A-B3F3-416A-814E-28E8746A222C}" srcOrd="1" destOrd="0" presId="urn:microsoft.com/office/officeart/2005/8/layout/list1"/>
    <dgm:cxn modelId="{04143949-31BF-4F1F-89B8-7237E19BED73}" type="presParOf" srcId="{44DD0DF5-AD71-4E63-A2B1-0E9363ED7D01}" destId="{7B0B4515-92A1-4967-BD75-7359080905CD}" srcOrd="5" destOrd="0" presId="urn:microsoft.com/office/officeart/2005/8/layout/list1"/>
    <dgm:cxn modelId="{80BAA317-28DB-4B9C-A3E8-5B2BB53BE15F}" type="presParOf" srcId="{44DD0DF5-AD71-4E63-A2B1-0E9363ED7D01}" destId="{B05965CC-EF94-4643-93B2-F5EBDB1E45C8}" srcOrd="6" destOrd="0" presId="urn:microsoft.com/office/officeart/2005/8/layout/list1"/>
    <dgm:cxn modelId="{E2DB13D9-3490-4FE6-8921-57D96D854A48}" type="presParOf" srcId="{44DD0DF5-AD71-4E63-A2B1-0E9363ED7D01}" destId="{C1960DD5-9478-40FC-B6BE-B73540593A1B}" srcOrd="7" destOrd="0" presId="urn:microsoft.com/office/officeart/2005/8/layout/list1"/>
    <dgm:cxn modelId="{FBFA5395-1299-43AB-84A9-1A612B36103C}" type="presParOf" srcId="{44DD0DF5-AD71-4E63-A2B1-0E9363ED7D01}" destId="{F87ABEF0-DDC6-4084-AE39-E242F42F797A}" srcOrd="8" destOrd="0" presId="urn:microsoft.com/office/officeart/2005/8/layout/list1"/>
    <dgm:cxn modelId="{C14E71F0-9738-48A1-9DB3-9BDD8D49528F}" type="presParOf" srcId="{F87ABEF0-DDC6-4084-AE39-E242F42F797A}" destId="{6B8ED938-99E9-4ECD-8281-2AED2727F904}" srcOrd="0" destOrd="0" presId="urn:microsoft.com/office/officeart/2005/8/layout/list1"/>
    <dgm:cxn modelId="{7EB9A2CE-2EC7-4BA4-9E8C-41DC7DFEAA07}" type="presParOf" srcId="{F87ABEF0-DDC6-4084-AE39-E242F42F797A}" destId="{01020D2A-6366-401B-BF48-E6F83F91920A}" srcOrd="1" destOrd="0" presId="urn:microsoft.com/office/officeart/2005/8/layout/list1"/>
    <dgm:cxn modelId="{A1141A91-2EC0-4E00-955C-51C51A68D44E}" type="presParOf" srcId="{44DD0DF5-AD71-4E63-A2B1-0E9363ED7D01}" destId="{9152035E-A8AC-49A6-928B-EFC3D7751878}" srcOrd="9" destOrd="0" presId="urn:microsoft.com/office/officeart/2005/8/layout/list1"/>
    <dgm:cxn modelId="{28F1EAA2-FA33-4D34-A4AA-2853A15ED2DB}" type="presParOf" srcId="{44DD0DF5-AD71-4E63-A2B1-0E9363ED7D01}" destId="{3149E754-FE78-4B98-B93A-5419ED9FBDF6}" srcOrd="10" destOrd="0" presId="urn:microsoft.com/office/officeart/2005/8/layout/list1"/>
    <dgm:cxn modelId="{80C7F1D4-9BFE-477D-ABB0-51F12D9D933C}" type="presParOf" srcId="{44DD0DF5-AD71-4E63-A2B1-0E9363ED7D01}" destId="{BDBCFD35-9733-4EA9-9528-A612668E9FA3}" srcOrd="11" destOrd="0" presId="urn:microsoft.com/office/officeart/2005/8/layout/list1"/>
    <dgm:cxn modelId="{1A089700-5792-4412-81A3-8DC0B4F4840E}" type="presParOf" srcId="{44DD0DF5-AD71-4E63-A2B1-0E9363ED7D01}" destId="{E7AFBCEC-F9DA-41AA-83A0-4C1C1D75DEB5}" srcOrd="12" destOrd="0" presId="urn:microsoft.com/office/officeart/2005/8/layout/list1"/>
    <dgm:cxn modelId="{C7D79DCA-DB53-47B6-9C0E-41BC84E6BD1F}" type="presParOf" srcId="{E7AFBCEC-F9DA-41AA-83A0-4C1C1D75DEB5}" destId="{5B181A84-57CA-49C4-8880-0ACCBFB9263D}" srcOrd="0" destOrd="0" presId="urn:microsoft.com/office/officeart/2005/8/layout/list1"/>
    <dgm:cxn modelId="{3CD0D661-7A03-4862-AD14-DCA7A92CCCAA}" type="presParOf" srcId="{E7AFBCEC-F9DA-41AA-83A0-4C1C1D75DEB5}" destId="{C1BAEC5A-EBE8-4500-8757-1E2D4803C3E2}" srcOrd="1" destOrd="0" presId="urn:microsoft.com/office/officeart/2005/8/layout/list1"/>
    <dgm:cxn modelId="{156609DF-EB5A-4F18-AEC1-AE47C74B6ACD}" type="presParOf" srcId="{44DD0DF5-AD71-4E63-A2B1-0E9363ED7D01}" destId="{E7DA658E-804B-47FC-BD0C-75BCEFA852FD}" srcOrd="13" destOrd="0" presId="urn:microsoft.com/office/officeart/2005/8/layout/list1"/>
    <dgm:cxn modelId="{F4842F8F-6D26-4D14-A9E1-D5E1851EBDD3}" type="presParOf" srcId="{44DD0DF5-AD71-4E63-A2B1-0E9363ED7D01}" destId="{C0A03021-1F6A-4EA5-83C2-CE4FD174AE2F}" srcOrd="14" destOrd="0" presId="urn:microsoft.com/office/officeart/2005/8/layout/list1"/>
    <dgm:cxn modelId="{A9406CE2-3993-437E-B927-CDFF09D0907B}" type="presParOf" srcId="{44DD0DF5-AD71-4E63-A2B1-0E9363ED7D01}" destId="{A427972E-36D8-4D48-AE50-77256506DB25}" srcOrd="15" destOrd="0" presId="urn:microsoft.com/office/officeart/2005/8/layout/list1"/>
    <dgm:cxn modelId="{D8D974B2-733F-48EE-B3D7-6D1AA222B30C}" type="presParOf" srcId="{44DD0DF5-AD71-4E63-A2B1-0E9363ED7D01}" destId="{D45C6819-F4BB-4DBA-B9E0-DF2D66420205}" srcOrd="16" destOrd="0" presId="urn:microsoft.com/office/officeart/2005/8/layout/list1"/>
    <dgm:cxn modelId="{02E7EEDF-9663-484E-B8BA-5F063F653459}" type="presParOf" srcId="{D45C6819-F4BB-4DBA-B9E0-DF2D66420205}" destId="{E7CD3AAF-044A-4972-8C48-C7DAFA234F32}" srcOrd="0" destOrd="0" presId="urn:microsoft.com/office/officeart/2005/8/layout/list1"/>
    <dgm:cxn modelId="{0DA44FFC-7919-4A22-8BE1-A0226E8011C6}" type="presParOf" srcId="{D45C6819-F4BB-4DBA-B9E0-DF2D66420205}" destId="{14D8991C-5B96-4523-8C9D-0BD3736647A8}" srcOrd="1" destOrd="0" presId="urn:microsoft.com/office/officeart/2005/8/layout/list1"/>
    <dgm:cxn modelId="{45890316-17D1-4426-ACC9-B527D97374BE}" type="presParOf" srcId="{44DD0DF5-AD71-4E63-A2B1-0E9363ED7D01}" destId="{8779794C-6909-4CF6-AB2A-2DB93F6A4101}" srcOrd="17" destOrd="0" presId="urn:microsoft.com/office/officeart/2005/8/layout/list1"/>
    <dgm:cxn modelId="{8F9FAA69-F16B-4CBB-8976-8D239532B881}" type="presParOf" srcId="{44DD0DF5-AD71-4E63-A2B1-0E9363ED7D01}" destId="{525451FD-1295-4CCF-9A7F-E0E1F3A4B896}" srcOrd="18" destOrd="0" presId="urn:microsoft.com/office/officeart/2005/8/layout/list1"/>
    <dgm:cxn modelId="{0BA363E0-C541-4402-B8BF-611FFBAE2F8B}" type="presParOf" srcId="{44DD0DF5-AD71-4E63-A2B1-0E9363ED7D01}" destId="{77EF1867-2860-438B-B40F-EC5962DC2755}" srcOrd="19" destOrd="0" presId="urn:microsoft.com/office/officeart/2005/8/layout/list1"/>
    <dgm:cxn modelId="{7EF3B421-4B50-4108-8C8E-F54D81293710}" type="presParOf" srcId="{44DD0DF5-AD71-4E63-A2B1-0E9363ED7D01}" destId="{CD55ACAB-72F8-4C6C-BB8C-A95531707509}" srcOrd="20" destOrd="0" presId="urn:microsoft.com/office/officeart/2005/8/layout/list1"/>
    <dgm:cxn modelId="{52BE7B53-2295-4D8D-88FF-6A811016B769}" type="presParOf" srcId="{CD55ACAB-72F8-4C6C-BB8C-A95531707509}" destId="{959F25C9-AEB0-4A1A-92EB-8219866F867D}" srcOrd="0" destOrd="0" presId="urn:microsoft.com/office/officeart/2005/8/layout/list1"/>
    <dgm:cxn modelId="{57E93D81-618D-4E5C-A850-B3E0567C670D}" type="presParOf" srcId="{CD55ACAB-72F8-4C6C-BB8C-A95531707509}" destId="{2BC796D8-1A4C-4B00-AD3F-03CA040078FE}" srcOrd="1" destOrd="0" presId="urn:microsoft.com/office/officeart/2005/8/layout/list1"/>
    <dgm:cxn modelId="{57B1A908-5966-4E31-BDF6-AB2F04472B02}" type="presParOf" srcId="{44DD0DF5-AD71-4E63-A2B1-0E9363ED7D01}" destId="{E9D5AF03-057C-405C-9EAB-D143FF8CF7B7}" srcOrd="21" destOrd="0" presId="urn:microsoft.com/office/officeart/2005/8/layout/list1"/>
    <dgm:cxn modelId="{DD44A140-AC49-4AEC-B539-BFC307069E17}" type="presParOf" srcId="{44DD0DF5-AD71-4E63-A2B1-0E9363ED7D01}" destId="{472A99DE-6A2D-4F37-AD32-227C6EB3E104}" srcOrd="22" destOrd="0" presId="urn:microsoft.com/office/officeart/2005/8/layout/list1"/>
    <dgm:cxn modelId="{0925B3EF-C120-4275-96E8-4EB33737D646}" type="presParOf" srcId="{44DD0DF5-AD71-4E63-A2B1-0E9363ED7D01}" destId="{91D61DB4-2199-4462-99C6-E1E687135986}" srcOrd="23" destOrd="0" presId="urn:microsoft.com/office/officeart/2005/8/layout/list1"/>
    <dgm:cxn modelId="{E0695224-D6A8-4ECE-A658-50A8482F97DD}" type="presParOf" srcId="{44DD0DF5-AD71-4E63-A2B1-0E9363ED7D01}" destId="{4B85D841-4249-489A-90FC-3D109435190E}" srcOrd="24" destOrd="0" presId="urn:microsoft.com/office/officeart/2005/8/layout/list1"/>
    <dgm:cxn modelId="{56C771E2-AEDF-4CD1-BBF9-F48E71F54859}" type="presParOf" srcId="{4B85D841-4249-489A-90FC-3D109435190E}" destId="{AD8D81CC-2690-4824-8597-3F7ADA7628BB}" srcOrd="0" destOrd="0" presId="urn:microsoft.com/office/officeart/2005/8/layout/list1"/>
    <dgm:cxn modelId="{F25F76E8-F021-493C-8698-C93B63643C58}" type="presParOf" srcId="{4B85D841-4249-489A-90FC-3D109435190E}" destId="{B42C20A5-98DE-448A-A0E7-90D2A2AF23B5}" srcOrd="1" destOrd="0" presId="urn:microsoft.com/office/officeart/2005/8/layout/list1"/>
    <dgm:cxn modelId="{D8CBDE13-D307-4E2D-BC81-8F2FAE55B404}" type="presParOf" srcId="{44DD0DF5-AD71-4E63-A2B1-0E9363ED7D01}" destId="{B68F3E6F-6F6A-407C-8DC9-402B6F369577}" srcOrd="25" destOrd="0" presId="urn:microsoft.com/office/officeart/2005/8/layout/list1"/>
    <dgm:cxn modelId="{872C1692-AAE1-43D4-971B-568469E161A2}" type="presParOf" srcId="{44DD0DF5-AD71-4E63-A2B1-0E9363ED7D01}" destId="{92CD2927-551E-43DD-873C-51FDA97781D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A08B7-67A6-48EE-92D1-62AE06FCADAF}">
      <dsp:nvSpPr>
        <dsp:cNvPr id="0" name=""/>
        <dsp:cNvSpPr/>
      </dsp:nvSpPr>
      <dsp:spPr>
        <a:xfrm>
          <a:off x="0" y="525586"/>
          <a:ext cx="642942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3ECD7-BCFE-448E-8E61-6705A6C8ED79}">
      <dsp:nvSpPr>
        <dsp:cNvPr id="0" name=""/>
        <dsp:cNvSpPr/>
      </dsp:nvSpPr>
      <dsp:spPr>
        <a:xfrm>
          <a:off x="321471" y="38506"/>
          <a:ext cx="496555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Охват группами по присмотру и уходу - 40%</a:t>
          </a:r>
          <a:endParaRPr lang="ru-RU" sz="1800" kern="1200" dirty="0"/>
        </a:p>
      </dsp:txBody>
      <dsp:txXfrm>
        <a:off x="321471" y="38506"/>
        <a:ext cx="4965550" cy="974160"/>
      </dsp:txXfrm>
    </dsp:sp>
    <dsp:sp modelId="{8A6A5C27-6B6A-4E56-AF4B-387FF2EB09F0}">
      <dsp:nvSpPr>
        <dsp:cNvPr id="0" name=""/>
        <dsp:cNvSpPr/>
      </dsp:nvSpPr>
      <dsp:spPr>
        <a:xfrm>
          <a:off x="0" y="2022467"/>
          <a:ext cx="642942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81381-4330-431F-B843-8F5404717F91}">
      <dsp:nvSpPr>
        <dsp:cNvPr id="0" name=""/>
        <dsp:cNvSpPr/>
      </dsp:nvSpPr>
      <dsp:spPr>
        <a:xfrm>
          <a:off x="321471" y="1535387"/>
          <a:ext cx="4937871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Занятия по программам дополнительного образования на базе учреждений ДОД – 60%</a:t>
          </a:r>
          <a:endParaRPr lang="ru-RU" sz="1800" kern="1200" dirty="0"/>
        </a:p>
      </dsp:txBody>
      <dsp:txXfrm>
        <a:off x="321471" y="1535387"/>
        <a:ext cx="4937871" cy="974160"/>
      </dsp:txXfrm>
    </dsp:sp>
    <dsp:sp modelId="{4BF69A4E-AF0D-490F-AAD1-304936D96852}">
      <dsp:nvSpPr>
        <dsp:cNvPr id="0" name=""/>
        <dsp:cNvSpPr/>
      </dsp:nvSpPr>
      <dsp:spPr>
        <a:xfrm>
          <a:off x="0" y="3519347"/>
          <a:ext cx="642942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6E9A4-5A9B-4599-957C-163948AA0529}">
      <dsp:nvSpPr>
        <dsp:cNvPr id="0" name=""/>
        <dsp:cNvSpPr/>
      </dsp:nvSpPr>
      <dsp:spPr>
        <a:xfrm>
          <a:off x="321471" y="3032267"/>
          <a:ext cx="466473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Несамостоятельное выполнение письменных домашних заданий – 90% учащихся 1-4 классов, 75% учащихся 5-9 классов</a:t>
          </a:r>
          <a:endParaRPr lang="ru-RU" sz="1800" kern="1200" dirty="0"/>
        </a:p>
      </dsp:txBody>
      <dsp:txXfrm>
        <a:off x="321471" y="3032267"/>
        <a:ext cx="4664730" cy="974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28C98-AC51-4E2A-AAE0-18CB4FCD831E}">
      <dsp:nvSpPr>
        <dsp:cNvPr id="0" name=""/>
        <dsp:cNvSpPr/>
      </dsp:nvSpPr>
      <dsp:spPr>
        <a:xfrm>
          <a:off x="0" y="479263"/>
          <a:ext cx="2634276" cy="1580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Городская школа</a:t>
          </a:r>
          <a:endParaRPr lang="ru-RU" sz="2200" kern="1200" dirty="0"/>
        </a:p>
      </dsp:txBody>
      <dsp:txXfrm>
        <a:off x="0" y="479263"/>
        <a:ext cx="2634276" cy="1580565"/>
      </dsp:txXfrm>
    </dsp:sp>
    <dsp:sp modelId="{A7F2433C-C441-4E2F-A6AA-1289251CC9B1}">
      <dsp:nvSpPr>
        <dsp:cNvPr id="0" name=""/>
        <dsp:cNvSpPr/>
      </dsp:nvSpPr>
      <dsp:spPr>
        <a:xfrm>
          <a:off x="2897703" y="479263"/>
          <a:ext cx="2634276" cy="1580565"/>
        </a:xfrm>
        <a:prstGeom prst="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Поселковая школа</a:t>
          </a:r>
          <a:endParaRPr lang="ru-RU" sz="2200" kern="1200" dirty="0"/>
        </a:p>
      </dsp:txBody>
      <dsp:txXfrm>
        <a:off x="2897703" y="479263"/>
        <a:ext cx="2634276" cy="1580565"/>
      </dsp:txXfrm>
    </dsp:sp>
    <dsp:sp modelId="{92C1966F-CDC5-4D46-8375-B5C1B59106D4}">
      <dsp:nvSpPr>
        <dsp:cNvPr id="0" name=""/>
        <dsp:cNvSpPr/>
      </dsp:nvSpPr>
      <dsp:spPr>
        <a:xfrm>
          <a:off x="5795407" y="479263"/>
          <a:ext cx="2634276" cy="1580565"/>
        </a:xfrm>
        <a:prstGeom prst="rect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Сельская школа</a:t>
          </a:r>
          <a:endParaRPr lang="ru-RU" sz="2200" kern="1200" dirty="0"/>
        </a:p>
      </dsp:txBody>
      <dsp:txXfrm>
        <a:off x="5795407" y="479263"/>
        <a:ext cx="2634276" cy="1580565"/>
      </dsp:txXfrm>
    </dsp:sp>
    <dsp:sp modelId="{82B28DF2-AF55-41A2-B19D-6A321133B557}">
      <dsp:nvSpPr>
        <dsp:cNvPr id="0" name=""/>
        <dsp:cNvSpPr/>
      </dsp:nvSpPr>
      <dsp:spPr>
        <a:xfrm>
          <a:off x="1367953" y="2369472"/>
          <a:ext cx="2634276" cy="1580565"/>
        </a:xfrm>
        <a:prstGeom prst="rect">
          <a:avLst/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Малокомплектная школа</a:t>
          </a:r>
          <a:endParaRPr lang="ru-RU" sz="2200" kern="1200" dirty="0"/>
        </a:p>
      </dsp:txBody>
      <dsp:txXfrm>
        <a:off x="1367953" y="2369472"/>
        <a:ext cx="2634276" cy="1580565"/>
      </dsp:txXfrm>
    </dsp:sp>
    <dsp:sp modelId="{46E01791-09FB-4A27-86C2-0428C8901BD8}">
      <dsp:nvSpPr>
        <dsp:cNvPr id="0" name=""/>
        <dsp:cNvSpPr/>
      </dsp:nvSpPr>
      <dsp:spPr>
        <a:xfrm>
          <a:off x="4346555" y="2323256"/>
          <a:ext cx="2634276" cy="1580565"/>
        </a:xfrm>
        <a:prstGeom prst="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Школа - образовательный комплекс</a:t>
          </a:r>
          <a:endParaRPr lang="ru-RU" sz="2200" kern="1200" dirty="0"/>
        </a:p>
      </dsp:txBody>
      <dsp:txXfrm>
        <a:off x="4346555" y="2323256"/>
        <a:ext cx="2634276" cy="15805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77444-E154-47DD-ACB5-1C3099D7DE36}">
      <dsp:nvSpPr>
        <dsp:cNvPr id="0" name=""/>
        <dsp:cNvSpPr/>
      </dsp:nvSpPr>
      <dsp:spPr>
        <a:xfrm>
          <a:off x="0" y="32379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00DBE-FFC7-4C3A-86D6-BCFDDBB2ECB2}">
      <dsp:nvSpPr>
        <dsp:cNvPr id="0" name=""/>
        <dsp:cNvSpPr/>
      </dsp:nvSpPr>
      <dsp:spPr>
        <a:xfrm>
          <a:off x="435648" y="8763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Примерное положение об организации образовательной деятельности общеобразовательного учреждения в режиме «Школа полного дня» (далее – школа полного дня)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435648" y="87633"/>
        <a:ext cx="7971311" cy="472320"/>
      </dsp:txXfrm>
    </dsp:sp>
    <dsp:sp modelId="{B05965CC-EF94-4643-93B2-F5EBDB1E45C8}">
      <dsp:nvSpPr>
        <dsp:cNvPr id="0" name=""/>
        <dsp:cNvSpPr/>
      </dsp:nvSpPr>
      <dsp:spPr>
        <a:xfrm>
          <a:off x="0" y="104955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41C4A-B3F3-416A-814E-28E8746A222C}">
      <dsp:nvSpPr>
        <dsp:cNvPr id="0" name=""/>
        <dsp:cNvSpPr/>
      </dsp:nvSpPr>
      <dsp:spPr>
        <a:xfrm>
          <a:off x="435648" y="81339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Примерные требования к организации питания  в школе полного дня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5648" y="813393"/>
        <a:ext cx="7971311" cy="472320"/>
      </dsp:txXfrm>
    </dsp:sp>
    <dsp:sp modelId="{3149E754-FE78-4B98-B93A-5419ED9FBDF6}">
      <dsp:nvSpPr>
        <dsp:cNvPr id="0" name=""/>
        <dsp:cNvSpPr/>
      </dsp:nvSpPr>
      <dsp:spPr>
        <a:xfrm>
          <a:off x="0" y="177531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20D2A-6366-401B-BF48-E6F83F91920A}">
      <dsp:nvSpPr>
        <dsp:cNvPr id="0" name=""/>
        <dsp:cNvSpPr/>
      </dsp:nvSpPr>
      <dsp:spPr>
        <a:xfrm>
          <a:off x="435648" y="153915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Примерное заявление родителей (законных представителей) обучающихся о зачислении в школу полного дня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5648" y="1539153"/>
        <a:ext cx="7971311" cy="472320"/>
      </dsp:txXfrm>
    </dsp:sp>
    <dsp:sp modelId="{C0A03021-1F6A-4EA5-83C2-CE4FD174AE2F}">
      <dsp:nvSpPr>
        <dsp:cNvPr id="0" name=""/>
        <dsp:cNvSpPr/>
      </dsp:nvSpPr>
      <dsp:spPr>
        <a:xfrm>
          <a:off x="0" y="250107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EC5A-EBE8-4500-8757-1E2D4803C3E2}">
      <dsp:nvSpPr>
        <dsp:cNvPr id="0" name=""/>
        <dsp:cNvSpPr/>
      </dsp:nvSpPr>
      <dsp:spPr>
        <a:xfrm>
          <a:off x="435648" y="226491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Примерное согласие  родителей (законных представителей) на социально-психологическое сопровождение обучающихся в школе полного дня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5648" y="2264913"/>
        <a:ext cx="7971311" cy="472320"/>
      </dsp:txXfrm>
    </dsp:sp>
    <dsp:sp modelId="{525451FD-1295-4CCF-9A7F-E0E1F3A4B896}">
      <dsp:nvSpPr>
        <dsp:cNvPr id="0" name=""/>
        <dsp:cNvSpPr/>
      </dsp:nvSpPr>
      <dsp:spPr>
        <a:xfrm>
          <a:off x="0" y="322683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991C-5B96-4523-8C9D-0BD3736647A8}">
      <dsp:nvSpPr>
        <dsp:cNvPr id="0" name=""/>
        <dsp:cNvSpPr/>
      </dsp:nvSpPr>
      <dsp:spPr>
        <a:xfrm>
          <a:off x="435648" y="299067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Примерное положение об индивидуальной образовательной траектории обучающего в условиях школы полного дня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5648" y="2990673"/>
        <a:ext cx="7971311" cy="472320"/>
      </dsp:txXfrm>
    </dsp:sp>
    <dsp:sp modelId="{472A99DE-6A2D-4F37-AD32-227C6EB3E104}">
      <dsp:nvSpPr>
        <dsp:cNvPr id="0" name=""/>
        <dsp:cNvSpPr/>
      </dsp:nvSpPr>
      <dsp:spPr>
        <a:xfrm>
          <a:off x="0" y="395259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96D8-1A4C-4B00-AD3F-03CA040078FE}">
      <dsp:nvSpPr>
        <dsp:cNvPr id="0" name=""/>
        <dsp:cNvSpPr/>
      </dsp:nvSpPr>
      <dsp:spPr>
        <a:xfrm>
          <a:off x="435648" y="371643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Примерное положение о «малом педагогическом совете» для организации социально-педагогического сопровождения обучающихся в школе полного дня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5648" y="3716433"/>
        <a:ext cx="7971311" cy="472320"/>
      </dsp:txXfrm>
    </dsp:sp>
    <dsp:sp modelId="{92CD2927-551E-43DD-873C-51FDA97781DD}">
      <dsp:nvSpPr>
        <dsp:cNvPr id="0" name=""/>
        <dsp:cNvSpPr/>
      </dsp:nvSpPr>
      <dsp:spPr>
        <a:xfrm>
          <a:off x="0" y="4678353"/>
          <a:ext cx="8712968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C20A5-98DE-448A-A0E7-90D2A2AF23B5}">
      <dsp:nvSpPr>
        <dsp:cNvPr id="0" name=""/>
        <dsp:cNvSpPr/>
      </dsp:nvSpPr>
      <dsp:spPr>
        <a:xfrm>
          <a:off x="435648" y="4442193"/>
          <a:ext cx="797131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Примерный договор о сетевом взаимодействии при организации образовательной деятельности в школе полного дня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5648" y="4442193"/>
        <a:ext cx="7971311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994" cy="500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566" y="0"/>
            <a:ext cx="2985993" cy="500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577A70-92FD-4163-9795-7D243E45F0F4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928"/>
            <a:ext cx="2985994" cy="500774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566" y="9517928"/>
            <a:ext cx="2985993" cy="500774"/>
          </a:xfrm>
          <a:prstGeom prst="rect">
            <a:avLst/>
          </a:prstGeom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B1F86F-0F04-4E70-B10F-609CBA519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994" cy="500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566" y="0"/>
            <a:ext cx="2985993" cy="500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98C617-F952-4D68-A9CE-43EEABB9D9A0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2" tIns="46146" rIns="92292" bIns="461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37" y="4759764"/>
            <a:ext cx="5511492" cy="4508575"/>
          </a:xfrm>
          <a:prstGeom prst="rect">
            <a:avLst/>
          </a:prstGeom>
        </p:spPr>
        <p:txBody>
          <a:bodyPr vert="horz" lIns="92292" tIns="46146" rIns="92292" bIns="4614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928"/>
            <a:ext cx="2985994" cy="500774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566" y="9517928"/>
            <a:ext cx="2985993" cy="500774"/>
          </a:xfrm>
          <a:prstGeom prst="rect">
            <a:avLst/>
          </a:prstGeom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A585AB-D6C7-4EF7-A693-CBFBC57C8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293FD-0445-49FC-88A9-89541A56190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60FCE8-1BFC-46A3-B6AE-236FF0DFC39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3CE3CD-BF39-4DA2-8926-03D29351724E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7891" name="Заметки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  <a:ea typeface="Franklin Gothic Book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2593" y="9516326"/>
            <a:ext cx="2983953" cy="502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28" tIns="45564" rIns="91128" bIns="45564"/>
          <a:lstStyle/>
          <a:p>
            <a:fld id="{3154FC26-639D-4822-AADE-800AD7DF8F88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будет обязательно во всех школах</a:t>
            </a:r>
            <a:r>
              <a:rPr lang="en-US" dirty="0" smtClean="0"/>
              <a:t>?  </a:t>
            </a:r>
            <a:r>
              <a:rPr lang="ru-RU" dirty="0" smtClean="0"/>
              <a:t>Или</a:t>
            </a:r>
            <a:r>
              <a:rPr lang="ru-RU" baseline="0" dirty="0" smtClean="0"/>
              <a:t> каждая школа сама определит для себя , что ей лучше…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585AB-D6C7-4EF7-A693-CBFBC57C806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B3DF-8E08-4744-8EAB-F5BDB8CC43B0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AD66-FE32-4F19-9AEF-515CFAD5E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1BDC-BA4F-4919-8721-CC1DD8F4633F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B993-F8D9-448F-B68B-D44FD6A51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296E-5C24-4ABD-9D9D-96E6458F5DFC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61D3-48CD-419E-974B-562C6E6B0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FC21-08A0-4470-BFDC-7FB6F1313CC6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CC67-E4ED-4954-AD62-D2AEBA51C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A6F4-BA09-4176-B720-3C7B2F3FBBA3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58D1-157E-494A-9110-981304F27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933D-F616-41BA-98AB-CBC78CC7F9C5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CF59-48A7-4646-B124-ECB310C9BB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0A06-FE53-45D6-8269-027D07D65269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FA53-6A5A-45BB-863D-006C068D9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1DF8-C684-471F-8247-B916D8E28D79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6A8A41B2-4222-491D-9CC3-E7A88D095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8C7C-CAB1-4354-805A-E5574E8CF28B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E977-BDC8-41B3-A625-5FB7D5998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0D66E-433F-4A46-B12B-D87B6380AADA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A2E2-2276-4C1C-B6E4-5CFB198A5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7E56-F10F-40B3-AE4D-5E711C6B4790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08FC-3F49-476E-867A-5528886E37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C94B8-1693-477C-9217-D29D6E110ACC}" type="datetime1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6F2782E-1EBC-49A5-8105-6D8B5D636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496300" cy="2886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«Организация образовательной деятельности в общеобразовательных учреждениях Белгородской области в режиме «Школа полного дня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143900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Департамент образования Белгородской области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72228"/>
            <a:ext cx="2938453" cy="28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+mn-lt"/>
                <a:cs typeface="+mn-cs"/>
              </a:rPr>
              <a:t>г. Белгород, 2019 год</a:t>
            </a:r>
          </a:p>
        </p:txBody>
      </p:sp>
      <p:pic>
        <p:nvPicPr>
          <p:cNvPr id="13318" name="Picture 8" descr="http://vincolor.ru/components/com_jshopping/files/img_products/full_P01596.jpg"/>
          <p:cNvPicPr>
            <a:picLocks noChangeAspect="1" noChangeArrowheads="1"/>
          </p:cNvPicPr>
          <p:nvPr/>
        </p:nvPicPr>
        <p:blipFill>
          <a:blip r:embed="rId3" cstate="print"/>
          <a:srcRect l="20296" t="14502" r="20215" b="14600"/>
          <a:stretch>
            <a:fillRect/>
          </a:stretch>
        </p:blipFill>
        <p:spPr bwMode="auto">
          <a:xfrm>
            <a:off x="285720" y="642918"/>
            <a:ext cx="909638" cy="10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5157192"/>
            <a:ext cx="707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Начальник отдела ОГКУ «Центр сопровождения и обслуживания образовательных организаций области»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Хоменко Елена Сергеевна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48911-D48F-4910-95F3-2DC5FD86C77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424847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Начальное общее образование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 начальных классов = классный руководитель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 часа неаудиторной занятости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Например, в параллели 2-х классов </a:t>
            </a:r>
          </a:p>
          <a:p>
            <a:pPr algn="ctr"/>
            <a:r>
              <a:rPr lang="ru-RU" dirty="0" smtClean="0"/>
              <a:t>3 учителя = 12 часов в неделю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8 час.: 5 дней = 1,6 часа = 96 мин. в день самоподготовки (либо 1 педагог в параллели, либо 3 педагога по графику)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575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Формирование групп учащихся для самоподготовки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692696"/>
            <a:ext cx="4211960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Основное общее образование</a:t>
            </a:r>
          </a:p>
          <a:p>
            <a:pPr algn="ctr"/>
            <a:r>
              <a:rPr lang="ru-RU" b="1" dirty="0" smtClean="0"/>
              <a:t>Среднее общее образование</a:t>
            </a:r>
            <a:endParaRPr lang="ru-RU" dirty="0" smtClean="0"/>
          </a:p>
          <a:p>
            <a:pPr algn="ctr"/>
            <a:r>
              <a:rPr lang="ru-RU" dirty="0" smtClean="0"/>
              <a:t>Учитель предметник = классный руководитель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 часа неаудиторной занятости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7 педагогов-предметников по 2 часа неаудиторной нагрузки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Например, для обучающихся 6-х классов</a:t>
            </a:r>
          </a:p>
          <a:p>
            <a:pPr algn="ctr"/>
            <a:r>
              <a:rPr lang="ru-RU" dirty="0" smtClean="0"/>
              <a:t>16 час. : 5 дней = 3,2 часа = 192 мин. в день на самоподготовку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25144"/>
            <a:ext cx="76328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Консультации педагогов-предметников – 1 час в неделю по графику за счет часов внеурочной деятельности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445224"/>
            <a:ext cx="864096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Педагог: 1 час на консультации по предмету (внеурочная) + 2 часа на самоподготовку (неаудиторная) + 1 час на работу с одаренными (неаудиторная) + 1 час  на работу со слабоуспевающими  (неаудиторная)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3286116" cy="1000108"/>
          </a:xfrm>
          <a:prstGeom prst="rect">
            <a:avLst/>
          </a:prstGeom>
          <a:noFill/>
        </p:spPr>
      </p:pic>
      <p:pic>
        <p:nvPicPr>
          <p:cNvPr id="19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6302392"/>
            <a:ext cx="3071802" cy="555608"/>
          </a:xfrm>
          <a:prstGeom prst="rect">
            <a:avLst/>
          </a:prstGeom>
          <a:noFill/>
        </p:spPr>
      </p:pic>
      <p:pic>
        <p:nvPicPr>
          <p:cNvPr id="24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6469079"/>
            <a:ext cx="3071802" cy="388920"/>
          </a:xfrm>
          <a:prstGeom prst="rect">
            <a:avLst/>
          </a:prstGeom>
          <a:noFill/>
        </p:spPr>
      </p:pic>
      <p:sp>
        <p:nvSpPr>
          <p:cNvPr id="1229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464" y="6477000"/>
            <a:ext cx="395537" cy="381000"/>
          </a:xfrm>
          <a:noFill/>
        </p:spPr>
        <p:txBody>
          <a:bodyPr/>
          <a:lstStyle/>
          <a:p>
            <a:fld id="{CDB4459B-5A79-48BA-BB2B-386B6EDC8217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97426" y="4446318"/>
            <a:ext cx="3464984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0" y="3429000"/>
            <a:ext cx="428597" cy="41698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8388424" y="3356992"/>
            <a:ext cx="455613" cy="41698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</a:t>
            </a:r>
          </a:p>
        </p:txBody>
      </p:sp>
      <p:sp>
        <p:nvSpPr>
          <p:cNvPr id="12297" name="Прямоугольник 11"/>
          <p:cNvSpPr>
            <a:spLocks noChangeArrowheads="1"/>
          </p:cNvSpPr>
          <p:nvPr/>
        </p:nvSpPr>
        <p:spPr bwMode="auto">
          <a:xfrm>
            <a:off x="467544" y="3429000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 err="1" smtClean="0">
                <a:solidFill>
                  <a:schemeClr val="accent3">
                    <a:lumMod val="75000"/>
                  </a:schemeClr>
                </a:solidFill>
              </a:rPr>
              <a:t>досуговая</a:t>
            </a: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 деятельность</a:t>
            </a:r>
            <a:endParaRPr lang="ru-RU" alt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286116" y="6193367"/>
            <a:ext cx="5429259" cy="2171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7158" y="3857628"/>
            <a:ext cx="8143875" cy="211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57158" y="3357562"/>
            <a:ext cx="8001000" cy="21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571472" y="142852"/>
            <a:ext cx="2500313" cy="4762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«как будет»</a:t>
            </a:r>
            <a:endParaRPr lang="ru-RU" sz="2000" b="1" cap="all" dirty="0">
              <a:solidFill>
                <a:schemeClr val="accent3">
                  <a:lumMod val="50000"/>
                </a:schemeClr>
              </a:solidFill>
              <a:latin typeface="Franklin Gothic Book" charset="0"/>
              <a:ea typeface="+mj-ea"/>
              <a:cs typeface="+mj-cs"/>
            </a:endParaRPr>
          </a:p>
        </p:txBody>
      </p:sp>
      <p:sp>
        <p:nvSpPr>
          <p:cNvPr id="12307" name="Прямоугольник 30"/>
          <p:cNvSpPr>
            <a:spLocks noChangeArrowheads="1"/>
          </p:cNvSpPr>
          <p:nvPr/>
        </p:nvSpPr>
        <p:spPr bwMode="auto">
          <a:xfrm>
            <a:off x="5004048" y="3429000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активный отдых</a:t>
            </a:r>
            <a:endParaRPr lang="ru-RU" alt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3789040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Заместитель директора, педагоги-предметники, классные руководители организуют</a:t>
            </a:r>
          </a:p>
          <a:p>
            <a:pPr marL="285750" indent="-285750">
              <a:buFontTx/>
              <a:buChar char="-"/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конкурсы,</a:t>
            </a:r>
          </a:p>
          <a:p>
            <a:pPr marL="285750" indent="-285750">
              <a:buFontTx/>
              <a:buChar char="-"/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экскурсии, </a:t>
            </a:r>
          </a:p>
          <a:p>
            <a:pPr marL="285750" indent="-285750">
              <a:buFontTx/>
              <a:buChar char="-"/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соревнования,</a:t>
            </a:r>
          </a:p>
          <a:p>
            <a:pPr marL="285750" indent="-285750">
              <a:buFontTx/>
              <a:buChar char="-"/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семейные субботы</a:t>
            </a:r>
          </a:p>
        </p:txBody>
      </p:sp>
      <p:sp>
        <p:nvSpPr>
          <p:cNvPr id="26" name="Прямоугольник 30"/>
          <p:cNvSpPr>
            <a:spLocks noChangeArrowheads="1"/>
          </p:cNvSpPr>
          <p:nvPr/>
        </p:nvSpPr>
        <p:spPr bwMode="auto">
          <a:xfrm>
            <a:off x="4860032" y="4077072"/>
            <a:ext cx="3143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tabLst>
                <a:tab pos="44291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- </a:t>
            </a:r>
            <a:r>
              <a:rPr lang="ru-RU" altLang="ru-RU" dirty="0" smtClean="0">
                <a:solidFill>
                  <a:srgbClr val="002060"/>
                </a:solidFill>
              </a:rPr>
              <a:t>подвижные игры на переменах,</a:t>
            </a:r>
          </a:p>
          <a:p>
            <a:pPr marL="285750" indent="-285750" algn="just">
              <a:buFontTx/>
              <a:buChar char="-"/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прогулка </a:t>
            </a:r>
            <a:r>
              <a:rPr lang="ru-RU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на свежем воздухе,</a:t>
            </a:r>
          </a:p>
          <a:p>
            <a:pPr marL="285750" indent="-285750" algn="just">
              <a:buFontTx/>
              <a:buChar char="-"/>
              <a:tabLst>
                <a:tab pos="442913" algn="l"/>
              </a:tabLst>
            </a:pP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подвижные игры на школьном стадионе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15" name="Picture 4" descr="https://zdravbud.net/storage/img/uspevaemost-v-shkole-povysit-fizr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214422"/>
            <a:ext cx="2736304" cy="182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www.verstov.info/uploads/posts/2013-10/1380631454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14422"/>
            <a:ext cx="270129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s://static.relax.ua/images/common/wysiwyg/2017/08/cc62891d4b7800258aff70c72f762c80.jpg"/>
          <p:cNvPicPr>
            <a:picLocks noChangeAspect="1" noChangeArrowheads="1"/>
          </p:cNvPicPr>
          <p:nvPr/>
        </p:nvPicPr>
        <p:blipFill>
          <a:blip r:embed="rId8" cstate="print"/>
          <a:srcRect r="28064" b="17412"/>
          <a:stretch>
            <a:fillRect/>
          </a:stretch>
        </p:blipFill>
        <p:spPr bwMode="auto">
          <a:xfrm>
            <a:off x="428596" y="1214422"/>
            <a:ext cx="259114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150017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gray">
          <a:xfrm rot="16200000" flipV="1">
            <a:off x="4786314" y="3000372"/>
            <a:ext cx="2857520" cy="35719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3286116" cy="1285860"/>
          </a:xfrm>
          <a:prstGeom prst="rect">
            <a:avLst/>
          </a:prstGeom>
          <a:noFill/>
        </p:spPr>
      </p:pic>
      <p:pic>
        <p:nvPicPr>
          <p:cNvPr id="35843" name="Picture 2" descr="d:\Users\snitko\Desktop\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2925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TextBox 15"/>
          <p:cNvSpPr txBox="1">
            <a:spLocks noChangeArrowheads="1"/>
          </p:cNvSpPr>
          <p:nvPr/>
        </p:nvSpPr>
        <p:spPr bwMode="auto">
          <a:xfrm>
            <a:off x="0" y="357166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A5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rgbClr val="A5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 БУДЕТ»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43938" y="6491818"/>
            <a:ext cx="500062" cy="366183"/>
          </a:xfrm>
        </p:spPr>
        <p:txBody>
          <a:bodyPr rIns="91440"/>
          <a:lstStyle/>
          <a:p>
            <a:pPr>
              <a:defRPr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37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847" name="AutoShape 2" descr="https://pbs.twimg.com/media/DharpBGU8AE6bRO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TextBox 18"/>
          <p:cNvSpPr txBox="1">
            <a:spLocks noChangeArrowheads="1"/>
          </p:cNvSpPr>
          <p:nvPr/>
        </p:nvSpPr>
        <p:spPr bwMode="auto">
          <a:xfrm>
            <a:off x="2143108" y="5572140"/>
            <a:ext cx="550072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Безналичный расчёт за питание через электронную систему «Виртуальная школа»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9876" name="Picture 4" descr="https://www.ranak.me/wp-content/uploads/2018/12/pit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500306"/>
            <a:ext cx="2841914" cy="191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78" name="Picture 6" descr="http://rv-ryazan.ru/wp-content/uploads/2018/10/314878_640x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500306"/>
            <a:ext cx="2500330" cy="197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214282" y="1428736"/>
            <a:ext cx="8615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ПИТАНИЕ </a:t>
            </a: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школе полного дня </a:t>
            </a:r>
            <a:r>
              <a:rPr lang="ru-RU" sz="1600" b="1" dirty="0" smtClean="0">
                <a:solidFill>
                  <a:srgbClr val="0070C0"/>
                </a:solidFill>
              </a:rPr>
              <a:t>обязательно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трёхразовое</a:t>
            </a:r>
            <a:r>
              <a:rPr lang="ru-RU" sz="1600" b="1" dirty="0">
                <a:solidFill>
                  <a:srgbClr val="0070C0"/>
                </a:solidFill>
              </a:rPr>
              <a:t>:  завтрак, обед, </a:t>
            </a:r>
            <a:r>
              <a:rPr lang="ru-RU" sz="1600" b="1" dirty="0" smtClean="0">
                <a:solidFill>
                  <a:srgbClr val="0070C0"/>
                </a:solidFill>
              </a:rPr>
              <a:t>полдник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https://o-krohe.ru/images/article/orig/2019/01/shkolnikam-sobirayutsya-zapretit-prinosit-v-shkolu-edu-iz-do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564904"/>
            <a:ext cx="2531680" cy="18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000100" y="4714884"/>
            <a:ext cx="308135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Альтернативное питание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(по типу «шведский стол»)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14942" y="4714884"/>
            <a:ext cx="285638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Индустриализация детского  питания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0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6143644"/>
            <a:ext cx="3071802" cy="714356"/>
          </a:xfrm>
          <a:prstGeom prst="rect">
            <a:avLst/>
          </a:prstGeom>
          <a:noFill/>
        </p:spPr>
      </p:pic>
      <p:pic>
        <p:nvPicPr>
          <p:cNvPr id="21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6357958"/>
            <a:ext cx="3071802" cy="500042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1928802"/>
            <a:ext cx="892971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4"/>
          <p:cNvSpPr>
            <a:spLocks noChangeArrowheads="1"/>
          </p:cNvSpPr>
          <p:nvPr/>
        </p:nvSpPr>
        <p:spPr bwMode="gray">
          <a:xfrm>
            <a:off x="0" y="785794"/>
            <a:ext cx="9144000" cy="114300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gray">
          <a:xfrm flipV="1">
            <a:off x="5214942" y="4714884"/>
            <a:ext cx="2786082" cy="50004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gray">
          <a:xfrm flipV="1">
            <a:off x="1000100" y="4714884"/>
            <a:ext cx="3071834" cy="50004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gray">
          <a:xfrm flipV="1">
            <a:off x="2143108" y="5572140"/>
            <a:ext cx="5500726" cy="50004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Прямая соединительная линия 77"/>
          <p:cNvCxnSpPr/>
          <p:nvPr/>
        </p:nvCxnSpPr>
        <p:spPr>
          <a:xfrm>
            <a:off x="2987675" y="931333"/>
            <a:ext cx="51435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0628" cy="11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TextBox 15"/>
          <p:cNvSpPr txBox="1">
            <a:spLocks noChangeArrowheads="1"/>
          </p:cNvSpPr>
          <p:nvPr/>
        </p:nvSpPr>
        <p:spPr bwMode="auto">
          <a:xfrm>
            <a:off x="0" y="522818"/>
            <a:ext cx="3571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A5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A5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 БУДЕТ»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43938" y="6491818"/>
            <a:ext cx="500062" cy="366183"/>
          </a:xfrm>
        </p:spPr>
        <p:txBody>
          <a:bodyPr rIns="91440"/>
          <a:lstStyle/>
          <a:p>
            <a:pPr>
              <a:defRPr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38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871" name="AutoShape 2" descr="https://pbs.twimg.com/media/DharpBGU8AE6bRO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TextBox 18"/>
          <p:cNvSpPr txBox="1">
            <a:spLocks noChangeArrowheads="1"/>
          </p:cNvSpPr>
          <p:nvPr/>
        </p:nvSpPr>
        <p:spPr bwMode="auto">
          <a:xfrm>
            <a:off x="4000497" y="285728"/>
            <a:ext cx="5143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НАЛИЧИЕ СПЕЦИАЛИЗИРОВАННЫХ ЗОН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4994" name="Picture 2" descr="https://www.vs.de/media/timelines/items/vs.zumkuckuck.com/schule/vs_61965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44827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6" name="Picture 4" descr="http://architizer-prod.imgix.net/mediadata/projects/502010/37d6363a.jpg?q=60&amp;amp;auto=format,compress&amp;amp;cs=strip&amp;amp;w=16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786058"/>
            <a:ext cx="240807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8" name="Picture 6" descr="https://www.slavicsac.com/wp-content/uploads/2014/09/ip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794142"/>
            <a:ext cx="2286016" cy="202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8596" y="5143512"/>
            <a:ext cx="21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спокойный досуг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5143512"/>
            <a:ext cx="200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активный досуг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5000636"/>
            <a:ext cx="280831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доступ к образовательным ресурсам сети «Интернет»</a:t>
            </a: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428860" y="1571612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МЕНЕЕ ТРЕХ ВИДОВ ЗОН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Picture 1" descr="d:\Users\snitko\Desktop\2349.jpg"/>
          <p:cNvPicPr>
            <a:picLocks noChangeAspect="1" noChangeArrowheads="1"/>
          </p:cNvPicPr>
          <p:nvPr/>
        </p:nvPicPr>
        <p:blipFill>
          <a:blip r:embed="rId7" cstate="print">
            <a:lum bright="9000"/>
          </a:blip>
          <a:srcRect/>
          <a:stretch>
            <a:fillRect/>
          </a:stretch>
        </p:blipFill>
        <p:spPr bwMode="auto">
          <a:xfrm>
            <a:off x="6000760" y="1000108"/>
            <a:ext cx="2477771" cy="15716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73806"/>
            <a:ext cx="3286116" cy="1384194"/>
          </a:xfrm>
          <a:prstGeom prst="rect">
            <a:avLst/>
          </a:prstGeom>
          <a:noFill/>
        </p:spPr>
      </p:pic>
      <p:pic>
        <p:nvPicPr>
          <p:cNvPr id="19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6072206"/>
            <a:ext cx="3071802" cy="785794"/>
          </a:xfrm>
          <a:prstGeom prst="rect">
            <a:avLst/>
          </a:prstGeom>
          <a:noFill/>
        </p:spPr>
      </p:pic>
      <p:pic>
        <p:nvPicPr>
          <p:cNvPr id="22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6357958"/>
            <a:ext cx="2857520" cy="500041"/>
          </a:xfrm>
          <a:prstGeom prst="rect">
            <a:avLst/>
          </a:prstGeom>
          <a:noFill/>
        </p:spPr>
      </p:pic>
      <p:sp>
        <p:nvSpPr>
          <p:cNvPr id="21" name="Rectangle 54"/>
          <p:cNvSpPr>
            <a:spLocks noChangeArrowheads="1"/>
          </p:cNvSpPr>
          <p:nvPr/>
        </p:nvSpPr>
        <p:spPr bwMode="gray">
          <a:xfrm flipV="1">
            <a:off x="428596" y="5072074"/>
            <a:ext cx="8143932" cy="100013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14932" cy="5524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Модели</a:t>
            </a:r>
            <a:r>
              <a:rPr lang="ru-RU" sz="2400" dirty="0" smtClean="0">
                <a:solidFill>
                  <a:srgbClr val="002060"/>
                </a:solidFill>
              </a:rPr>
              <a:t> школ полного дня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429684" cy="438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CC67-E4ED-4954-AD62-D2AEBA51C20E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ВЫБОР ВАРИАТИВНОЙ МОДЕЛИ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Book" pitchFamily="34" charset="0"/>
                <a:cs typeface="Times New Roman" pitchFamily="18" charset="0"/>
              </a:rPr>
              <a:t>интеграции дополнительного и общего  </a:t>
            </a:r>
          </a:p>
          <a:p>
            <a:pPr algn="ctr"/>
            <a:r>
              <a:rPr lang="ru-RU" altLang="ru-RU" sz="1600" dirty="0" smtClean="0">
                <a:solidFill>
                  <a:srgbClr val="002060"/>
                </a:solidFill>
                <a:latin typeface="Franklin Gothic Book" pitchFamily="34" charset="0"/>
                <a:cs typeface="Times New Roman" pitchFamily="18" charset="0"/>
              </a:rPr>
              <a:t>образования обучающихся ОО области в режиме «Школа полного дня»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29264"/>
            <a:ext cx="3286116" cy="1428736"/>
          </a:xfrm>
          <a:prstGeom prst="rect">
            <a:avLst/>
          </a:prstGeom>
          <a:noFill/>
        </p:spPr>
      </p:pic>
      <p:pic>
        <p:nvPicPr>
          <p:cNvPr id="10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6209138"/>
            <a:ext cx="3071802" cy="648861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471487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50004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16" name="Picture 4" descr="d:\Users\snitko\Desktop\Hauban-Project-Management-Building-Design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 flipH="1">
            <a:off x="5857852" y="4500546"/>
            <a:ext cx="3286148" cy="2357454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52700" cy="452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</a:rPr>
              <a:t>«как будет»</a:t>
            </a:r>
            <a:endParaRPr lang="ru-RU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524625"/>
            <a:ext cx="533400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B16FFAC-1071-4261-9509-8254FF7C1378}" type="slidenum">
              <a:rPr lang="ru-RU" altLang="ru-RU" b="1" smtClean="0">
                <a:solidFill>
                  <a:srgbClr val="23263C"/>
                </a:solidFill>
              </a:rPr>
              <a:pPr algn="ctr"/>
              <a:t>15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714375"/>
            <a:ext cx="3168650" cy="5857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Примерный 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портфель документов</a:t>
            </a:r>
          </a:p>
        </p:txBody>
      </p:sp>
      <p:pic>
        <p:nvPicPr>
          <p:cNvPr id="24581" name="Picture 25" descr="http://res.publicdomainfiles.com/pdf_view/129/139684752129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04"/>
            <a:ext cx="1152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179512" y="1500175"/>
          <a:ext cx="8712968" cy="516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54"/>
          <p:cNvSpPr>
            <a:spLocks noChangeArrowheads="1"/>
          </p:cNvSpPr>
          <p:nvPr/>
        </p:nvSpPr>
        <p:spPr bwMode="gray">
          <a:xfrm flipV="1">
            <a:off x="-142908" y="0"/>
            <a:ext cx="9286908" cy="100010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524625"/>
            <a:ext cx="533400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B3E68A0-7EDA-4662-BBF5-385839178511}" type="slidenum">
              <a:rPr lang="ru-RU" altLang="ru-RU" b="1" smtClean="0">
                <a:solidFill>
                  <a:srgbClr val="23263C"/>
                </a:solidFill>
              </a:rPr>
              <a:pPr algn="ctr"/>
              <a:t>16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642918"/>
          <a:ext cx="8034686" cy="46718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34686"/>
              </a:tblGrid>
              <a:tr h="694291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Эффекты проекта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694" marB="4569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3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700" b="0" baseline="0" dirty="0" smtClean="0"/>
                        <a:t> Занятость детей в школе с 8.00 до 18.00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700" b="0" baseline="0" dirty="0" smtClean="0"/>
                        <a:t> Объединение урока и самоподготовки в единый образовательный процесс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700" b="0" baseline="0" dirty="0" smtClean="0"/>
                        <a:t> Снижение учебной нагрузки через объединение в единый комплекс образовательного, развивающего  и оздоровительного процессов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700" b="0" baseline="0" dirty="0" smtClean="0"/>
                        <a:t> Развитие детей через интеграцию основного и дополнительного образования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700" b="0" baseline="0" dirty="0" smtClean="0"/>
                        <a:t> Выстраивание индивидуальной образовательной траектории для каждого обучающегося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700" b="0" baseline="0" dirty="0" smtClean="0"/>
                        <a:t> Снижение безнадзорности детей 5-9 классов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700" b="0" baseline="0" dirty="0" smtClean="0"/>
                        <a:t> Снижение перегрузки учащихся</a:t>
                      </a:r>
                      <a:endParaRPr lang="ru-RU" sz="1700" b="0" dirty="0"/>
                    </a:p>
                  </a:txBody>
                  <a:tcPr marL="91441" marR="91441" marT="45694" marB="45694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3286116" cy="1357298"/>
          </a:xfrm>
          <a:prstGeom prst="rect">
            <a:avLst/>
          </a:prstGeom>
          <a:noFill/>
        </p:spPr>
      </p:pic>
      <p:pic>
        <p:nvPicPr>
          <p:cNvPr id="8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072206"/>
            <a:ext cx="3071802" cy="785793"/>
          </a:xfrm>
          <a:prstGeom prst="rect">
            <a:avLst/>
          </a:prstGeom>
          <a:noFill/>
        </p:spPr>
      </p:pic>
      <p:pic>
        <p:nvPicPr>
          <p:cNvPr id="9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6357958"/>
            <a:ext cx="2857520" cy="500041"/>
          </a:xfrm>
          <a:prstGeom prst="rect">
            <a:avLst/>
          </a:prstGeom>
          <a:noFill/>
        </p:spPr>
      </p:pic>
      <p:pic>
        <p:nvPicPr>
          <p:cNvPr id="10" name="Picture 2" descr="d:\Users\snitko\Desktop\people-graph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14356"/>
            <a:ext cx="785818" cy="571504"/>
          </a:xfrm>
          <a:prstGeom prst="rect">
            <a:avLst/>
          </a:prstGeom>
          <a:noFill/>
        </p:spPr>
      </p:pic>
      <p:pic>
        <p:nvPicPr>
          <p:cNvPr id="11" name="Picture 2" descr="d:\Users\snitko\Desktop\people-graph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714356"/>
            <a:ext cx="785818" cy="571504"/>
          </a:xfrm>
          <a:prstGeom prst="rect">
            <a:avLst/>
          </a:prstGeom>
          <a:noFill/>
        </p:spPr>
      </p:pic>
      <p:sp>
        <p:nvSpPr>
          <p:cNvPr id="12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50004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8648700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Основные блоки работ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</p:nvPr>
        </p:nvGraphicFramePr>
        <p:xfrm>
          <a:off x="142845" y="836712"/>
          <a:ext cx="8821644" cy="4458320"/>
        </p:xfrm>
        <a:graphic>
          <a:graphicData uri="http://schemas.openxmlformats.org/drawingml/2006/table">
            <a:tbl>
              <a:tblPr/>
              <a:tblGrid>
                <a:gridCol w="398682">
                  <a:extLst>
                    <a:ext uri="{9D8B030D-6E8A-4147-A177-3AD203B41FA5}"/>
                  </a:extLst>
                </a:gridCol>
                <a:gridCol w="2791059">
                  <a:extLst>
                    <a:ext uri="{9D8B030D-6E8A-4147-A177-3AD203B41FA5}"/>
                  </a:extLst>
                </a:gridCol>
                <a:gridCol w="558204">
                  <a:extLst>
                    <a:ext uri="{9D8B030D-6E8A-4147-A177-3AD203B41FA5}"/>
                  </a:extLst>
                </a:gridCol>
                <a:gridCol w="891802">
                  <a:extLst>
                    <a:ext uri="{9D8B030D-6E8A-4147-A177-3AD203B41FA5}"/>
                  </a:extLst>
                </a:gridCol>
                <a:gridCol w="768999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/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66941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39918">
                  <a:extLst>
                    <a:ext uri="{9D8B030D-6E8A-4147-A177-3AD203B41FA5}"/>
                  </a:extLst>
                </a:gridCol>
                <a:gridCol w="266941">
                  <a:extLst>
                    <a:ext uri="{9D8B030D-6E8A-4147-A177-3AD203B41FA5}"/>
                  </a:extLst>
                </a:gridCol>
              </a:tblGrid>
              <a:tr h="4606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Длит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7462" marB="47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35584" marB="355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7462" marB="47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06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 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59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Организационно-подготовительный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формирование нормативной правовой базы;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проведение мониторинга по выявлению слабоуспевающих, одаренных;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проведение информационной кампании о проекте;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внесение изменений в программу развития ОО; ООП; учебный план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Организация образовательной деятельности в ОО в режиме «школы полного дня»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5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7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Формирование режима работы Школы полного дня с учетом внеурочной деятельности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02.08.19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25.09.19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3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Формирование режима работы Школы полного дня с учетом расписания занятий дополнительного образования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648700" cy="439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Основные блоки работ</a:t>
            </a:r>
            <a:endParaRPr lang="ru-RU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</p:nvPr>
        </p:nvGraphicFramePr>
        <p:xfrm>
          <a:off x="71405" y="549275"/>
          <a:ext cx="8893083" cy="1598090"/>
        </p:xfrm>
        <a:graphic>
          <a:graphicData uri="http://schemas.openxmlformats.org/drawingml/2006/table">
            <a:tbl>
              <a:tblPr/>
              <a:tblGrid>
                <a:gridCol w="468146">
                  <a:extLst>
                    <a:ext uri="{9D8B030D-6E8A-4147-A177-3AD203B41FA5}"/>
                  </a:extLst>
                </a:gridCol>
                <a:gridCol w="2736304">
                  <a:extLst>
                    <a:ext uri="{9D8B030D-6E8A-4147-A177-3AD203B41FA5}"/>
                  </a:extLst>
                </a:gridCol>
                <a:gridCol w="576064">
                  <a:extLst>
                    <a:ext uri="{9D8B030D-6E8A-4147-A177-3AD203B41FA5}"/>
                  </a:extLst>
                </a:gridCol>
                <a:gridCol w="720080">
                  <a:extLst>
                    <a:ext uri="{9D8B030D-6E8A-4147-A177-3AD203B41FA5}"/>
                  </a:extLst>
                </a:gridCol>
                <a:gridCol w="924327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/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7126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43803">
                  <a:extLst>
                    <a:ext uri="{9D8B030D-6E8A-4147-A177-3AD203B41FA5}"/>
                  </a:extLst>
                </a:gridCol>
                <a:gridCol w="271263">
                  <a:extLst>
                    <a:ext uri="{9D8B030D-6E8A-4147-A177-3AD203B41FA5}"/>
                  </a:extLst>
                </a:gridCol>
              </a:tblGrid>
              <a:tr h="4606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Длит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7462" marB="47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35584" marB="355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7462" marB="47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06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 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7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2.3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Формирование режима работы Школы полного дня с учетом с учетом неаудиторной нагрузки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5" y="2181225"/>
          <a:ext cx="8893083" cy="4141265"/>
        </p:xfrm>
        <a:graphic>
          <a:graphicData uri="http://schemas.openxmlformats.org/drawingml/2006/table">
            <a:tbl>
              <a:tblPr/>
              <a:tblGrid>
                <a:gridCol w="468146"/>
                <a:gridCol w="2776065"/>
                <a:gridCol w="510174"/>
                <a:gridCol w="818217"/>
                <a:gridCol w="852319"/>
                <a:gridCol w="243803"/>
                <a:gridCol w="243803"/>
                <a:gridCol w="243803"/>
                <a:gridCol w="243803"/>
                <a:gridCol w="271263"/>
                <a:gridCol w="243803"/>
                <a:gridCol w="243803"/>
                <a:gridCol w="243803"/>
                <a:gridCol w="243803"/>
                <a:gridCol w="243803"/>
                <a:gridCol w="243803"/>
                <a:gridCol w="243803"/>
                <a:gridCol w="243803"/>
                <a:gridCol w="271263"/>
              </a:tblGrid>
              <a:tr h="900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2.4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Разработка индивидуального образовательного маршрута для каждого обучающегося в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пилотных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школах</a:t>
                      </a: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56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2.5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Введение в штатные расписания должности воспитатель,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тьютор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для сопровождения обучающихся</a:t>
                      </a: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56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2.6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Корректировка режима питания</a:t>
                      </a: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55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10.10.20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10.10.21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25.10.20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25.10.21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</a:tr>
              <a:tr h="45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2.7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Проведение динамических пауз и  больших спортивных перемен</a:t>
                      </a: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10.01.20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25.10.21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</a:tr>
              <a:tr h="67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2.8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Формирование группы педагогов-предметников для выполнения письменных домашних заданий</a:t>
                      </a:r>
                    </a:p>
                  </a:txBody>
                  <a:tcPr marL="35700" marR="35700" marT="622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55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30.09.21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2.9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Формирование мобильных групп учащихся, демонстрирующих низкий уровень успеваемости, для дополнительных занятий</a:t>
                      </a: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90500"/>
            <a:ext cx="8472487" cy="452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блоки работ проекта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181"/>
          <p:cNvGraphicFramePr>
            <a:graphicFrameLocks noGrp="1"/>
          </p:cNvGraphicFramePr>
          <p:nvPr>
            <p:ph idx="1"/>
          </p:nvPr>
        </p:nvGraphicFramePr>
        <p:xfrm>
          <a:off x="107950" y="644525"/>
          <a:ext cx="8856983" cy="5517533"/>
        </p:xfrm>
        <a:graphic>
          <a:graphicData uri="http://schemas.openxmlformats.org/drawingml/2006/table">
            <a:tbl>
              <a:tblPr/>
              <a:tblGrid>
                <a:gridCol w="534960">
                  <a:extLst>
                    <a:ext uri="{9D8B030D-6E8A-4147-A177-3AD203B41FA5}"/>
                  </a:extLst>
                </a:gridCol>
                <a:gridCol w="2667560">
                  <a:extLst>
                    <a:ext uri="{9D8B030D-6E8A-4147-A177-3AD203B41FA5}"/>
                  </a:extLst>
                </a:gridCol>
                <a:gridCol w="560441">
                  <a:extLst>
                    <a:ext uri="{9D8B030D-6E8A-4147-A177-3AD203B41FA5}"/>
                  </a:extLst>
                </a:gridCol>
                <a:gridCol w="825356">
                  <a:extLst>
                    <a:ext uri="{9D8B030D-6E8A-4147-A177-3AD203B41FA5}"/>
                  </a:extLst>
                </a:gridCol>
                <a:gridCol w="842098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/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68010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40879">
                  <a:extLst>
                    <a:ext uri="{9D8B030D-6E8A-4147-A177-3AD203B41FA5}"/>
                  </a:extLst>
                </a:gridCol>
                <a:gridCol w="268010">
                  <a:extLst>
                    <a:ext uri="{9D8B030D-6E8A-4147-A177-3AD203B41FA5}"/>
                  </a:extLst>
                </a:gridCol>
              </a:tblGrid>
              <a:tr h="4606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45721" marR="45721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7462" marB="47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35584" marB="355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7462" marB="47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06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 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кв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9" marR="35999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8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2.10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Формирование групп учащихся, проявляющих способности в изучении предметов, для дополнительных занятий</a:t>
                      </a: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10.04.21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25.06.21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Создание зон для спокойного и активного досуга, уединения, общения, доступа к образовательным ресурсам сети «Интернет», дискуссионных площадок и т.п.</a:t>
                      </a: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2.12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Создание системы консультационных занятий по подготовке учащихся к ОГЭ и ЕГЭ</a:t>
                      </a: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2.13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Организация трехразового питания обучающихся</a:t>
                      </a: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2.14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Закупка автобусов для подвоза учащихся</a:t>
                      </a: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10.04.21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20.06.21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1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700" marR="35700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596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15.07.19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25.10.21</a:t>
                      </a:r>
                    </a:p>
                  </a:txBody>
                  <a:tcPr marL="91423" marR="91423" marT="47445" marB="47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23" marR="91423" marT="47445" marB="47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1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«как </a:t>
            </a:r>
            <a:r>
              <a:rPr lang="ru-RU" dirty="0">
                <a:solidFill>
                  <a:srgbClr val="002060"/>
                </a:solidFill>
              </a:rPr>
              <a:t>есть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524625"/>
            <a:ext cx="347662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57AB6AB-CC4B-4B7E-9551-27FB095447DC}" type="slidenum">
              <a:rPr lang="ru-RU" altLang="ru-RU" b="1" smtClean="0">
                <a:solidFill>
                  <a:srgbClr val="23263C"/>
                </a:solidFill>
              </a:rPr>
              <a:pPr algn="ctr"/>
              <a:t>2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1841500"/>
          <a:ext cx="8443913" cy="446722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37345"/>
                <a:gridCol w="6006568"/>
              </a:tblGrid>
              <a:tr h="15498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Начальная школа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(1-4 классы)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58" marR="9145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Уроки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Группы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</a:rPr>
                        <a:t> по присмотру и уходу для 1-4 классов</a:t>
                      </a:r>
                      <a:endParaRPr lang="en-US" sz="1800" b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</a:rPr>
                        <a:t>Внеурочная деятельность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</a:rPr>
                        <a:t>Дополнительное образование на базе ОУ и УДО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58" marR="9145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Основная школа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(5-9 классы)</a:t>
                      </a:r>
                      <a:endParaRPr lang="ru-RU" sz="2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58" marR="9145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Уроки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Внеурочная деятельность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Дополнительное образование на базе ОУ и УДО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58" marR="9145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Средняя школа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(10-11 классы)</a:t>
                      </a:r>
                      <a:endParaRPr lang="ru-RU" sz="2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58" marR="9145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Уроки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Дополнительное образование на базе ОУ и УДО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Внеурочная деятельность для пилотных ОУ, реализующих ФГОС СОО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58" marR="9145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54" name="TextBox 4"/>
          <p:cNvSpPr txBox="1">
            <a:spLocks noChangeArrowheads="1"/>
          </p:cNvSpPr>
          <p:nvPr/>
        </p:nvSpPr>
        <p:spPr bwMode="auto">
          <a:xfrm>
            <a:off x="179388" y="1414463"/>
            <a:ext cx="804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</a:rPr>
              <a:t>Система общего образования: </a:t>
            </a: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</a:rPr>
              <a:t>традиционная организационно-функциональная модель</a:t>
            </a: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171451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282" y="571480"/>
            <a:ext cx="500066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4"/>
          <p:cNvSpPr>
            <a:spLocks noChangeArrowheads="1"/>
          </p:cNvSpPr>
          <p:nvPr/>
        </p:nvSpPr>
        <p:spPr bwMode="gray">
          <a:xfrm>
            <a:off x="-142908" y="6153166"/>
            <a:ext cx="9144000" cy="70483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1026" name="Picture 2" descr="d:\Users\artebyakina\Desktop\school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-1"/>
            <a:ext cx="3000364" cy="161557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86612" cy="38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21613" cy="3433215"/>
        </p:xfrm>
        <a:graphic>
          <a:graphicData uri="http://schemas.openxmlformats.org/drawingml/2006/table">
            <a:tbl>
              <a:tblPr/>
              <a:tblGrid>
                <a:gridCol w="612701">
                  <a:extLst>
                    <a:ext uri="{9D8B030D-6E8A-4147-A177-3AD203B41FA5}"/>
                  </a:extLst>
                </a:gridCol>
                <a:gridCol w="2758158">
                  <a:extLst>
                    <a:ext uri="{9D8B030D-6E8A-4147-A177-3AD203B41FA5}"/>
                  </a:extLst>
                </a:gridCol>
                <a:gridCol w="880924">
                  <a:extLst>
                    <a:ext uri="{9D8B030D-6E8A-4147-A177-3AD203B41FA5}"/>
                  </a:extLst>
                </a:gridCol>
                <a:gridCol w="815206">
                  <a:extLst>
                    <a:ext uri="{9D8B030D-6E8A-4147-A177-3AD203B41FA5}"/>
                  </a:extLst>
                </a:gridCol>
                <a:gridCol w="691332">
                  <a:extLst>
                    <a:ext uri="{9D8B030D-6E8A-4147-A177-3AD203B41FA5}"/>
                  </a:extLst>
                </a:gridCol>
                <a:gridCol w="695125">
                  <a:extLst>
                    <a:ext uri="{9D8B030D-6E8A-4147-A177-3AD203B41FA5}"/>
                  </a:extLst>
                </a:gridCol>
                <a:gridCol w="813215">
                  <a:extLst>
                    <a:ext uri="{9D8B030D-6E8A-4147-A177-3AD203B41FA5}"/>
                  </a:extLst>
                </a:gridCol>
                <a:gridCol w="837748">
                  <a:extLst>
                    <a:ext uri="{9D8B030D-6E8A-4147-A177-3AD203B41FA5}"/>
                  </a:extLst>
                </a:gridCol>
                <a:gridCol w="717204">
                  <a:extLst>
                    <a:ext uri="{9D8B030D-6E8A-4147-A177-3AD203B41FA5}"/>
                  </a:extLst>
                </a:gridCol>
              </a:tblGrid>
              <a:tr h="277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тыс. руб.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федеральный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област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- ной*</a:t>
                      </a: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мест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35999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хоз.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субъек-та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заем-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средст-ва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Организационно-подготовительный этап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Организация образовательной деятельности в ОО в режиме «школы полного дня»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2.13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Организация трехразового питания обучающихся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(оборудование пищеблоков  школ)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58583,0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58583,0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2.14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Школьные автобусы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540192,0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540192,0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ВСЕГО:</a:t>
                      </a:r>
                    </a:p>
                  </a:txBody>
                  <a:tcPr marL="91436" marR="91436" marT="47341" marB="47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598775,0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598775,0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35999" marR="71989" marT="9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70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7788"/>
            <a:ext cx="347662" cy="288925"/>
          </a:xfrm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6FFE139F-C45D-46CB-B9CF-C18CAABF921C}" type="slidenum">
              <a:rPr lang="ru-RU" altLang="ru-RU" b="1">
                <a:solidFill>
                  <a:srgbClr val="23263C"/>
                </a:solidFill>
              </a:rPr>
              <a:pPr algn="ctr">
                <a:defRPr/>
              </a:pPr>
              <a:t>20</a:t>
            </a:fld>
            <a:endParaRPr lang="ru-RU" altLang="ru-RU" b="1">
              <a:solidFill>
                <a:srgbClr val="23263C"/>
              </a:solidFill>
            </a:endParaRPr>
          </a:p>
        </p:txBody>
      </p:sp>
      <p:sp>
        <p:nvSpPr>
          <p:cNvPr id="29804" name="TextBox 2"/>
          <p:cNvSpPr txBox="1">
            <a:spLocks noChangeArrowheads="1"/>
          </p:cNvSpPr>
          <p:nvPr/>
        </p:nvSpPr>
        <p:spPr bwMode="auto">
          <a:xfrm>
            <a:off x="142844" y="5214950"/>
            <a:ext cx="6691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*</a:t>
            </a:r>
            <a:r>
              <a:rPr lang="ru-RU" sz="1400" dirty="0">
                <a:solidFill>
                  <a:srgbClr val="002060"/>
                </a:solidFill>
              </a:rPr>
              <a:t>Государственная программа Белгородской области «Развитие образования»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20" y="714356"/>
            <a:ext cx="83582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3363"/>
            <a:ext cx="8686800" cy="5286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органов власти области в реализации проекта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7788"/>
            <a:ext cx="347662" cy="288925"/>
          </a:xfrm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103B1B0A-3AE6-4D62-9C6C-9D5898E46AD9}" type="slidenum">
              <a:rPr lang="ru-RU" altLang="ru-RU" b="1">
                <a:solidFill>
                  <a:srgbClr val="23263C"/>
                </a:solidFill>
              </a:rPr>
              <a:pPr algn="ctr">
                <a:defRPr/>
              </a:pPr>
              <a:t>21</a:t>
            </a:fld>
            <a:endParaRPr lang="ru-RU" altLang="ru-RU" b="1">
              <a:solidFill>
                <a:srgbClr val="23263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64704"/>
          <a:ext cx="8467491" cy="5521815"/>
        </p:xfrm>
        <a:graphic>
          <a:graphicData uri="http://schemas.openxmlformats.org/drawingml/2006/table">
            <a:tbl>
              <a:tblPr/>
              <a:tblGrid>
                <a:gridCol w="1798120">
                  <a:extLst>
                    <a:ext uri="{9D8B030D-6E8A-4147-A177-3AD203B41FA5}"/>
                  </a:extLst>
                </a:gridCol>
                <a:gridCol w="2283541">
                  <a:extLst>
                    <a:ext uri="{9D8B030D-6E8A-4147-A177-3AD203B41FA5}"/>
                  </a:extLst>
                </a:gridCol>
                <a:gridCol w="1410312">
                  <a:extLst>
                    <a:ext uri="{9D8B030D-6E8A-4147-A177-3AD203B41FA5}"/>
                  </a:extLst>
                </a:gridCol>
                <a:gridCol w="1488521">
                  <a:extLst>
                    <a:ext uri="{9D8B030D-6E8A-4147-A177-3AD203B41FA5}"/>
                  </a:extLst>
                </a:gridCol>
                <a:gridCol w="1486997">
                  <a:extLst>
                    <a:ext uri="{9D8B030D-6E8A-4147-A177-3AD203B41FA5}"/>
                  </a:extLst>
                </a:gridCol>
              </a:tblGrid>
              <a:tr h="23878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878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8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Федеральный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Местный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2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Государственная программа Белгородской области «Развитие образования»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598775,0*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3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Указать плановую протяженность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8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Указать соответствующую программу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41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 0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598775,0*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0 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3878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Участие в программах государственной поддержки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387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Финансовые вложения, тыс. руб.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3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требуемую мощность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требуемый объем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требуемый объем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5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Гарантии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5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Залоги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5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 формы участия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3873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Земельный участок: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казать адрес расположения земельного участка, указать площадь земельного участка, указать расчетную стоимость (аренды) участка</a:t>
                      </a:r>
                    </a:p>
                  </a:txBody>
                  <a:tcPr marL="36002" marR="36002" marT="3847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178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социальной, бюджетной и экономической эффективности проекта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59550"/>
            <a:ext cx="531812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09E7078-7E9F-4A35-8821-B223ED0ACD83}" type="slidenum">
              <a:rPr lang="ru-RU" altLang="ru-RU" b="1" smtClean="0">
                <a:solidFill>
                  <a:srgbClr val="23263C"/>
                </a:solidFill>
              </a:rPr>
              <a:pPr algn="ctr"/>
              <a:t>22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64704"/>
          <a:ext cx="9001156" cy="6085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975">
                  <a:extLst>
                    <a:ext uri="{9D8B030D-6E8A-4147-A177-3AD203B41FA5}"/>
                  </a:extLst>
                </a:gridCol>
                <a:gridCol w="6459479">
                  <a:extLst>
                    <a:ext uri="{9D8B030D-6E8A-4147-A177-3AD203B41FA5}"/>
                  </a:extLst>
                </a:gridCol>
                <a:gridCol w="1193142">
                  <a:extLst>
                    <a:ext uri="{9D8B030D-6E8A-4147-A177-3AD203B41FA5}"/>
                  </a:extLst>
                </a:gridCol>
                <a:gridCol w="875560">
                  <a:extLst>
                    <a:ext uri="{9D8B030D-6E8A-4147-A177-3AD203B41FA5}"/>
                  </a:extLst>
                </a:gridCol>
              </a:tblGrid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Социальная эффективность</a:t>
                      </a:r>
                      <a:endParaRPr kumimoji="0"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социальными благами за период реализации проекта</a:t>
                      </a:r>
                      <a:endParaRPr kumimoji="0" lang="ru-RU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чел. 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1.2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Новые рабочие места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Ед.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1.3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Средняя з/п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Тыс. руб.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1.4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Месячный ФОТ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1.5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ФОТ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endParaRPr lang="ru-RU" sz="150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Бюджетная эффективность</a:t>
                      </a:r>
                      <a:endParaRPr kumimoji="0"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2.1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бюджетных источников в проекте</a:t>
                      </a:r>
                      <a:endParaRPr kumimoji="0" lang="ru-RU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2.2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в консолидированный бюджет области </a:t>
                      </a:r>
                      <a:endParaRPr kumimoji="0" lang="ru-RU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Руб.</a:t>
                      </a: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выработка на одного работника</a:t>
                      </a:r>
                      <a:endParaRPr kumimoji="0" lang="ru-RU" sz="15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Срок окупаемости бюджетных инвестиций</a:t>
                      </a:r>
                      <a:endParaRPr kumimoji="0" lang="ru-RU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Лет</a:t>
                      </a: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  <a:endParaRPr kumimoji="0" lang="ru-RU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2.7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бюджетных средств</a:t>
                      </a:r>
                      <a:endParaRPr kumimoji="0" lang="ru-RU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6002" marR="36002" marT="18003" marB="18003"/>
                </a:tc>
                <a:tc gridSpan="3"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Экономическая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эффективность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 marL="72000" marR="36000" marT="36009" marB="36009"/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+mn-lt"/>
                      </a:endParaRPr>
                    </a:p>
                  </a:txBody>
                  <a:tcPr marL="72000" marR="36000" marT="36009" marB="36009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3.1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Годовой объем выручки</a:t>
                      </a:r>
                      <a:endParaRPr lang="ru-RU" sz="1500" baseline="30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3.2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Годовой объем прибыли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3.3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Рентабельность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%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3.4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Срок окупаемости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проекта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Лет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3.5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Объем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инвестиций в основной капитал в рамках проекта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3.6</a:t>
                      </a: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Объем инвестиций, осваиваемых на территории области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Млн. руб.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  <a:tr h="25871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5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3.7</a:t>
                      </a:r>
                      <a:endParaRPr kumimoji="0" lang="ru-RU" sz="15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Иные показатели</a:t>
                      </a:r>
                      <a:endParaRPr kumimoji="0" lang="ru-RU" sz="1500" b="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L="36002" marR="36002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36002" marR="36002" marT="18003" marB="1800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1"/>
            <a:ext cx="8508584" cy="5971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Команда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142844" y="785794"/>
          <a:ext cx="8786874" cy="5798639"/>
        </p:xfrm>
        <a:graphic>
          <a:graphicData uri="http://schemas.openxmlformats.org/drawingml/2006/table">
            <a:tbl>
              <a:tblPr/>
              <a:tblGrid>
                <a:gridCol w="383685">
                  <a:extLst>
                    <a:ext uri="{9D8B030D-6E8A-4147-A177-3AD203B41FA5}"/>
                  </a:extLst>
                </a:gridCol>
                <a:gridCol w="2697348">
                  <a:extLst>
                    <a:ext uri="{9D8B030D-6E8A-4147-A177-3AD203B41FA5}"/>
                  </a:extLst>
                </a:gridCol>
                <a:gridCol w="2738696">
                  <a:extLst>
                    <a:ext uri="{9D8B030D-6E8A-4147-A177-3AD203B41FA5}"/>
                  </a:extLst>
                </a:gridCol>
                <a:gridCol w="2967145">
                  <a:extLst>
                    <a:ext uri="{9D8B030D-6E8A-4147-A177-3AD203B41FA5}"/>
                  </a:extLst>
                </a:gridCol>
              </a:tblGrid>
              <a:tr h="397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7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Зубарева Наталия Николаевна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Заместитель Губернатора Белгородской области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66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Рухленко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Николай Михайлович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Первый заместитель начальника департамента - начальник управления образовательной политики департамента образования Белгородской области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Хоменко Елена Сергеевна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Начальник от дела ОГКУ «Центр сопровождения и обслуживания образовательных организаций Белгородской области»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Снитко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Александр Владимирович</a:t>
                      </a:r>
                    </a:p>
                  </a:txBody>
                  <a:tcPr marL="91449" marR="91449" marT="34304" marB="343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Консультант отдела проектной деятельности при департаменте образования Белгородской области</a:t>
                      </a:r>
                    </a:p>
                  </a:txBody>
                  <a:tcPr marL="91449" marR="91449" marT="34304" marB="343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Оператор мониторинга проекта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01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5.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Куропаткина Анна Николаевна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9" marR="91449" marT="34304" marB="343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Директор муниципального бюджетного учреждения 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дополнительного профессионального образования 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Старооскольский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институт развития образования"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9" marR="91449" marT="34304" marB="343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Исполнитель проекта, ответственный за разработку и экспертизу нормативных документов</a:t>
                      </a:r>
                    </a:p>
                  </a:txBody>
                  <a:tcPr marL="91449" marR="91449" marT="34304" marB="343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6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6.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Тяпугина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Инна Валентиновна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Директор МАОУ "Образовательный комплекс "Алгоритм Успеха"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Исполнитель проекта, ответственный за формирование режима работы школы полного дня с учетом расписания занятий дополнительного образования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77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Представители муниципальных органов управления образованием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Ответственные исполнители</a:t>
                      </a:r>
                    </a:p>
                  </a:txBody>
                  <a:tcPr marL="91442" marR="91442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2188" y="6545262"/>
            <a:ext cx="531812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CA45274-769B-42E9-BAD0-B9377CF5DC90}" type="slidenum">
              <a:rPr lang="ru-RU" altLang="ru-RU" b="1" smtClean="0">
                <a:solidFill>
                  <a:srgbClr val="23263C"/>
                </a:solidFill>
              </a:rPr>
              <a:pPr algn="ctr"/>
              <a:t>23</a:t>
            </a:fld>
            <a:endParaRPr lang="ru-RU" altLang="ru-RU" b="1" dirty="0" smtClean="0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6513" y="2924175"/>
            <a:ext cx="9180513" cy="11858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Контактные </a:t>
            </a:r>
            <a:r>
              <a:rPr lang="ru-RU" dirty="0" smtClean="0">
                <a:solidFill>
                  <a:srgbClr val="002060"/>
                </a:solidFill>
              </a:rPr>
              <a:t>данные: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95288" y="3619500"/>
            <a:ext cx="8458200" cy="930275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sz="1300" b="1" dirty="0" smtClean="0">
                <a:solidFill>
                  <a:srgbClr val="002060"/>
                </a:solidFill>
              </a:rPr>
              <a:t>Руководитель проекта:</a:t>
            </a:r>
          </a:p>
          <a:p>
            <a:pPr marL="137160" algn="ctr">
              <a:defRPr/>
            </a:pPr>
            <a:r>
              <a:rPr lang="ru-RU" sz="1300" i="1" dirty="0" err="1">
                <a:solidFill>
                  <a:srgbClr val="002060"/>
                </a:solidFill>
              </a:rPr>
              <a:t>Рухленко</a:t>
            </a:r>
            <a:r>
              <a:rPr lang="ru-RU" sz="1300" i="1" dirty="0">
                <a:solidFill>
                  <a:srgbClr val="002060"/>
                </a:solidFill>
              </a:rPr>
              <a:t> Николай Михайлович</a:t>
            </a:r>
          </a:p>
          <a:p>
            <a:pPr marL="137160" algn="ctr"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тел</a:t>
            </a:r>
            <a:r>
              <a:rPr lang="ru-RU" sz="1300" dirty="0">
                <a:solidFill>
                  <a:srgbClr val="002060"/>
                </a:solidFill>
              </a:rPr>
              <a:t>.: (4722) </a:t>
            </a:r>
            <a:r>
              <a:rPr lang="ru-RU" sz="1300" dirty="0" smtClean="0">
                <a:solidFill>
                  <a:srgbClr val="002060"/>
                </a:solidFill>
              </a:rPr>
              <a:t>32-46-17</a:t>
            </a:r>
          </a:p>
          <a:p>
            <a:pPr marL="137160" algn="ctr">
              <a:defRPr/>
            </a:pPr>
            <a:r>
              <a:rPr lang="en-US" sz="1300" dirty="0" smtClean="0">
                <a:solidFill>
                  <a:srgbClr val="002060"/>
                </a:solidFill>
              </a:rPr>
              <a:t>e-mail</a:t>
            </a:r>
            <a:r>
              <a:rPr lang="ru-RU" sz="1300" dirty="0" smtClean="0">
                <a:solidFill>
                  <a:srgbClr val="002060"/>
                </a:solidFill>
              </a:rPr>
              <a:t>: </a:t>
            </a:r>
            <a:r>
              <a:rPr lang="en-US" sz="1300" dirty="0" smtClean="0">
                <a:solidFill>
                  <a:srgbClr val="002060"/>
                </a:solidFill>
              </a:rPr>
              <a:t>beluno@belregion.ru</a:t>
            </a:r>
            <a:endParaRPr lang="ru-RU" sz="1300" dirty="0" smtClean="0">
              <a:solidFill>
                <a:srgbClr val="002060"/>
              </a:solidFill>
            </a:endParaRPr>
          </a:p>
          <a:p>
            <a:pPr marL="137160" algn="ctr">
              <a:defRPr/>
            </a:pPr>
            <a:endParaRPr lang="ru-RU" sz="1300" b="1" dirty="0">
              <a:solidFill>
                <a:srgbClr val="002060"/>
              </a:solidFill>
            </a:endParaRPr>
          </a:p>
          <a:p>
            <a:pPr marL="137160" algn="ctr">
              <a:defRPr/>
            </a:pPr>
            <a:r>
              <a:rPr lang="ru-RU" sz="1300" b="1" dirty="0" smtClean="0">
                <a:solidFill>
                  <a:srgbClr val="002060"/>
                </a:solidFill>
              </a:rPr>
              <a:t>Администратор проекта: </a:t>
            </a:r>
          </a:p>
          <a:p>
            <a:pPr marL="137160" algn="ctr">
              <a:defRPr/>
            </a:pPr>
            <a:r>
              <a:rPr lang="ru-RU" sz="1300" i="1" dirty="0" smtClean="0">
                <a:solidFill>
                  <a:srgbClr val="002060"/>
                </a:solidFill>
              </a:rPr>
              <a:t>Хоменко Елена Сергеевна</a:t>
            </a:r>
            <a:endParaRPr lang="ru-RU" sz="1300" i="1" dirty="0">
              <a:solidFill>
                <a:srgbClr val="002060"/>
              </a:solidFill>
            </a:endParaRPr>
          </a:p>
          <a:p>
            <a:pPr marL="137160" algn="ctr">
              <a:defRPr/>
            </a:pPr>
            <a:r>
              <a:rPr lang="ru-RU" sz="1300" dirty="0">
                <a:solidFill>
                  <a:srgbClr val="002060"/>
                </a:solidFill>
              </a:rPr>
              <a:t>тел.: (4722) </a:t>
            </a:r>
            <a:r>
              <a:rPr lang="ru-RU" sz="1300" dirty="0" smtClean="0">
                <a:solidFill>
                  <a:srgbClr val="002060"/>
                </a:solidFill>
              </a:rPr>
              <a:t>35-63-09</a:t>
            </a:r>
            <a:endParaRPr lang="ru-RU" sz="1300" dirty="0">
              <a:solidFill>
                <a:srgbClr val="002060"/>
              </a:solidFill>
            </a:endParaRPr>
          </a:p>
          <a:p>
            <a:pPr marL="137160" algn="ctr">
              <a:defRPr/>
            </a:pPr>
            <a:r>
              <a:rPr lang="en-US" sz="1300" dirty="0">
                <a:solidFill>
                  <a:srgbClr val="002060"/>
                </a:solidFill>
              </a:rPr>
              <a:t>e-mail</a:t>
            </a:r>
            <a:r>
              <a:rPr lang="ru-RU" sz="1300" dirty="0" smtClean="0">
                <a:solidFill>
                  <a:srgbClr val="002060"/>
                </a:solidFill>
              </a:rPr>
              <a:t>: </a:t>
            </a:r>
            <a:r>
              <a:rPr lang="en-US" sz="1300" dirty="0" smtClean="0">
                <a:solidFill>
                  <a:srgbClr val="002060"/>
                </a:solidFill>
              </a:rPr>
              <a:t>metodkabinet.tm@yandex.ru</a:t>
            </a:r>
            <a:endParaRPr lang="en-US" sz="1300" dirty="0">
              <a:solidFill>
                <a:srgbClr val="002060"/>
              </a:solidFill>
            </a:endParaRPr>
          </a:p>
          <a:p>
            <a:pPr marL="137160" algn="ctr">
              <a:defRPr/>
            </a:pPr>
            <a:endParaRPr lang="ru-RU" sz="1300" dirty="0"/>
          </a:p>
          <a:p>
            <a:pPr marL="137160" algn="ctr">
              <a:defRPr/>
            </a:pPr>
            <a:endParaRPr lang="ru-RU" sz="1300" dirty="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891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29375"/>
            <a:ext cx="458787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FF65211-B40A-45CF-A2D0-9B945DCA24D5}" type="slidenum">
              <a:rPr lang="ru-RU" altLang="ru-RU" b="1" smtClean="0">
                <a:solidFill>
                  <a:srgbClr val="23263C"/>
                </a:solidFill>
              </a:rPr>
              <a:pPr algn="ctr"/>
              <a:t>24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1428736"/>
          <a:ext cx="642942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Users\artebyakina\Desktop\05f61fca06990953eadfe823ab7c9797b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962" y="3429000"/>
            <a:ext cx="4273038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552820" cy="757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ПРОБЛЕМЫ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CC67-E4ED-4954-AD62-D2AEBA51C20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58" y="1214422"/>
            <a:ext cx="707236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9"/>
          <p:cNvGrpSpPr>
            <a:grpSpLocks/>
          </p:cNvGrpSpPr>
          <p:nvPr/>
        </p:nvGrpSpPr>
        <p:grpSpPr bwMode="auto">
          <a:xfrm rot="17922206">
            <a:off x="-48872" y="1632843"/>
            <a:ext cx="913010" cy="755412"/>
            <a:chOff x="1560" y="768"/>
            <a:chExt cx="672" cy="558"/>
          </a:xfrm>
        </p:grpSpPr>
        <p:pic>
          <p:nvPicPr>
            <p:cNvPr id="8" name="Picture 38" descr="Picture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40"/>
              <a:ext cx="672" cy="1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24"/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" name="Oval 26"/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gray">
            <a:xfrm>
              <a:off x="1688" y="810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 rot="17922206">
            <a:off x="-48872" y="2775851"/>
            <a:ext cx="913010" cy="755412"/>
            <a:chOff x="1560" y="768"/>
            <a:chExt cx="672" cy="558"/>
          </a:xfrm>
        </p:grpSpPr>
        <p:pic>
          <p:nvPicPr>
            <p:cNvPr id="14" name="Picture 38" descr="Picture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40"/>
              <a:ext cx="672" cy="1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24"/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" name="Oval 26"/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gray">
            <a:xfrm>
              <a:off x="1688" y="810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9" name="Group 39"/>
          <p:cNvGrpSpPr>
            <a:grpSpLocks/>
          </p:cNvGrpSpPr>
          <p:nvPr/>
        </p:nvGrpSpPr>
        <p:grpSpPr bwMode="auto">
          <a:xfrm rot="17922206">
            <a:off x="-48873" y="4204610"/>
            <a:ext cx="913010" cy="755412"/>
            <a:chOff x="1560" y="768"/>
            <a:chExt cx="672" cy="558"/>
          </a:xfrm>
        </p:grpSpPr>
        <p:pic>
          <p:nvPicPr>
            <p:cNvPr id="20" name="Picture 38" descr="Picture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40"/>
              <a:ext cx="672" cy="1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4"/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gray">
            <a:xfrm>
              <a:off x="1688" y="810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1" name="Text Box 11"/>
          <p:cNvSpPr txBox="1">
            <a:spLocks noChangeArrowheads="1"/>
          </p:cNvSpPr>
          <p:nvPr/>
        </p:nvSpPr>
        <p:spPr bwMode="gray">
          <a:xfrm>
            <a:off x="142844" y="1785926"/>
            <a:ext cx="5000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gray">
          <a:xfrm>
            <a:off x="214282" y="2928934"/>
            <a:ext cx="4203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gray">
          <a:xfrm>
            <a:off x="214282" y="4286256"/>
            <a:ext cx="4203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171451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500043"/>
          <a:ext cx="8785226" cy="6306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5092"/>
                <a:gridCol w="4441744"/>
                <a:gridCol w="720100"/>
                <a:gridCol w="720100"/>
                <a:gridCol w="720100"/>
                <a:gridCol w="648090"/>
              </a:tblGrid>
              <a:tr h="484855">
                <a:tc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Цель проекта:</a:t>
                      </a:r>
                    </a:p>
                  </a:txBody>
                  <a:tcPr marL="12784" marR="0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 октябрю 2021 года увеличить количество общеобразовательных организаций Белгородской области, реализующих основные общеобразовательные программы начального общего, основного общего, среднего общего образования в режиме «Школа полного дня», с 10 до 248.</a:t>
                      </a:r>
                    </a:p>
                  </a:txBody>
                  <a:tcPr marL="12784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525">
                <a:tc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Способ достижения цели:</a:t>
                      </a:r>
                    </a:p>
                  </a:txBody>
                  <a:tcPr marL="12784" marR="0" marT="0" marB="0" anchor="ctr"/>
                </a:tc>
                <a:tc gridSpan="5">
                  <a:txBody>
                    <a:bodyPr/>
                    <a:lstStyle/>
                    <a:p>
                      <a:pPr marL="88900" indent="0"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и внедрение  вариативной модели интеграции дополнительного и общего  образования обучающихся общеобразовательных организаций   области в режиме «Школа полного дня».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84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83">
                <a:tc rowSpan="3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Результат проекта:</a:t>
                      </a:r>
                    </a:p>
                  </a:txBody>
                  <a:tcPr marL="12784" marR="0" marT="0" marB="0" anchor="ctr"/>
                </a:tc>
                <a:tc rowSpan="3">
                  <a:txBody>
                    <a:bodyPr/>
                    <a:lstStyle/>
                    <a:p>
                      <a:pPr marL="88900" marR="0" lvl="0" indent="0" algn="just" defTabSz="914400" rtl="0" eaLnBrk="1" fontAlgn="auto" latinLnBrk="0" hangingPunct="1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Не менее чем 248 (45 % от общего числа)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общеобразовательных организаций Белгородской области, реализующих  основные общеобразовательные программы начального общего, основного общего, среднего общего образования, функционируют в режиме «Школа полного дня».</a:t>
                      </a:r>
                    </a:p>
                  </a:txBody>
                  <a:tcPr marL="12784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Период,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(нарастающим итогом)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84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84" marR="0" marT="0" marB="0" anchor="ctr"/>
                </a:tc>
              </a:tr>
              <a:tr h="141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2019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2020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2021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</a:tr>
              <a:tr h="254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48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100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248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784" marR="0" marT="0" marB="0" anchor="ctr"/>
                </a:tc>
              </a:tr>
              <a:tr h="271525">
                <a:tc rowSpan="6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Требования к результату проекта: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Требование: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Базовое значение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Разработана концепция организации образовательной деятельности в общеобразовательных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организациях в </a:t>
                      </a: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режиме «Школа полного дня»</a:t>
                      </a: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784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543049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Разработаны рекомендации по внедрению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вариативной модели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интеграции дополнительного и общего  образования обучающихся общеобразовательных организаций   области в режиме «Школа полного дня».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135472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Подготовлены  организационные документы в не менее чем 248 ОО 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внесены изменения в режим работы ОО (ежедневная зарядка, прогулка на свежем воздухе, динамические паузы, подвижные игры), в основную образовательную программу, в программу развития ОО, в учебный план;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составлено единое расписание на первую и вторую половину дня.</a:t>
                      </a:r>
                    </a:p>
                  </a:txBody>
                  <a:tcPr marL="35700" marR="35700" marT="467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248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0673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Разработан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комплект (не менее 7) </a:t>
                      </a: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нормативно–правовых документов для функционирования общеобразовательных учреждений в режиме «Школа полного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дня» (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положение об организации образовательной деятельности,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требования к организации питания, заявление родителей (законных представителей) обучающихся о зачислении в школу полного дня,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согласие  родителей (законных представителей) на социально-психологическое сопровождение обучающихся в школе полного дня, положение об индивидуальной образовательной траектории обучающего в условиях школы полного дня, положение о «малом педагогическом совете» для организации социально-педагогического сопровождения обучающихся в школе полного дня, договор о сетевом взаимодействии при организации образовательной деятельности в школе полного дня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4717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Организовано трехразовое питание в   не менее 248 ОО</a:t>
                      </a:r>
                    </a:p>
                  </a:txBody>
                  <a:tcPr marL="35700" marR="35700" marT="4671" marB="0" anchor="ctr" horzOverflow="overflow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248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14925" cy="454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Цель и результат проекта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49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53188"/>
            <a:ext cx="347662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2EE8125-7995-4AAC-882A-AAAEC66B3BDE}" type="slidenum">
              <a:rPr lang="ru-RU" altLang="ru-RU" b="1" smtClean="0">
                <a:solidFill>
                  <a:srgbClr val="23263C"/>
                </a:solidFill>
              </a:rPr>
              <a:pPr algn="ctr"/>
              <a:t>4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357166"/>
          <a:ext cx="8786874" cy="55316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8359"/>
                <a:gridCol w="4879598"/>
                <a:gridCol w="720235"/>
                <a:gridCol w="720235"/>
                <a:gridCol w="720235"/>
                <a:gridCol w="648212"/>
              </a:tblGrid>
              <a:tr h="369739">
                <a:tc rowSpan="9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Требования к результату 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Требование: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Базовое значение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</a:tr>
              <a:tr h="3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Проведено не менее 22 муниципальных родительских собраний по вопросу организации образовательной деятельности в общеобразовательных учреждениях в режиме «Школа полного дня»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</a:tr>
              <a:tr h="3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Разработано не менее 20 программ внеурочной деятельности технической направленности, а также ориентированных на получение практических навыков предметной области «Технология»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3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Организованы занятия со слабоуспевающими школьниками не менее чем в 248 ОО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00" marR="35700" marT="4671" marB="0" anchor="ctr" horzOverflow="overflow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248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Проведена диагностика, позволяющая выявить одаренных детей не менее чем в 248 ОО организованы занятия с одаренными школьниками не менее чем в 248 ОО</a:t>
                      </a:r>
                    </a:p>
                  </a:txBody>
                  <a:tcPr marL="35700" marR="35700" marT="4671" marB="0" anchor="ctr" horzOverflow="overflow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248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Педагоги  не менее 248 ОО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прошли курсы повышения </a:t>
                      </a: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квалификации (не менее 70% от общего числа педагогических работников ОО)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70%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0035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Созданы консультационные площадки для подготовки к ОГЭ, ЕГЭ не менее чем в 248 ОО; составлен график консультаций по подготовке к ОГЭ, ЕГЭ </a:t>
                      </a:r>
                    </a:p>
                  </a:txBody>
                  <a:tcPr marL="35700" marR="35700" marT="4673" marB="0" anchor="ctr" horzOverflow="overflow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248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4870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Проведено не менее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ярмарок дополнительного образования «Город мастеров» в учреждениях дополнительного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образования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4870">
                <a:tc vMerge="1">
                  <a:txBody>
                    <a:bodyPr/>
                    <a:lstStyle/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Проведен региональный мониторинг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исследований уровня удовлетворенности населения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услугами общеобразовательных учреждений, функционирующих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режиме «Школа полного дня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» (опрошено не менее 1000 респондентов)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1; 1000 чел.</a:t>
                      </a:r>
                    </a:p>
                  </a:txBody>
                  <a:tcPr marL="0" marR="0" marT="0" marB="0" anchor="ctr"/>
                </a:tc>
              </a:tr>
              <a:tr h="184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Пользователи результатом проекта:</a:t>
                      </a:r>
                    </a:p>
                    <a:p>
                      <a:pPr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Учащиеся, родители (законные представители), педагогические и руководящие работники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6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27688" cy="328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/>
              <a:t>Цель и результат проекта</a:t>
            </a:r>
            <a:endParaRPr lang="ru-RU" sz="1800" dirty="0"/>
          </a:p>
        </p:txBody>
      </p:sp>
      <p:sp>
        <p:nvSpPr>
          <p:cNvPr id="195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E2F572-869C-4909-9D2E-E60FDFDF3FEA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gray">
          <a:xfrm>
            <a:off x="0" y="5786452"/>
            <a:ext cx="9144000" cy="107154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Box 7"/>
          <p:cNvSpPr txBox="1">
            <a:spLocks noChangeArrowheads="1"/>
          </p:cNvSpPr>
          <p:nvPr/>
        </p:nvSpPr>
        <p:spPr bwMode="auto">
          <a:xfrm rot="-5400000">
            <a:off x="-1554956" y="2910682"/>
            <a:ext cx="400685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b="1" dirty="0">
                <a:solidFill>
                  <a:srgbClr val="002060"/>
                </a:solidFill>
              </a:rPr>
              <a:t>Единая концепция организации</a:t>
            </a:r>
          </a:p>
          <a:p>
            <a:pPr algn="r"/>
            <a:r>
              <a:rPr lang="ru-RU" altLang="ru-RU" b="1" dirty="0">
                <a:solidFill>
                  <a:srgbClr val="002060"/>
                </a:solidFill>
              </a:rPr>
              <a:t> образовательной деятельности </a:t>
            </a:r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gray">
          <a:xfrm rot="5400000" flipV="1">
            <a:off x="-1566890" y="2781313"/>
            <a:ext cx="3929090" cy="795309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 rot="5400000">
            <a:off x="6781800" y="4294188"/>
            <a:ext cx="3951288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002060"/>
                </a:solidFill>
              </a:rPr>
              <a:t>Вариативная часть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r"/>
            <a:r>
              <a:rPr lang="ru-RU" altLang="ru-RU" b="1" dirty="0">
                <a:solidFill>
                  <a:srgbClr val="002060"/>
                </a:solidFill>
              </a:rPr>
              <a:t> образовательной деятельности</a:t>
            </a:r>
          </a:p>
        </p:txBody>
      </p:sp>
      <p:sp>
        <p:nvSpPr>
          <p:cNvPr id="20" name="Rectangle 54"/>
          <p:cNvSpPr>
            <a:spLocks noChangeArrowheads="1"/>
          </p:cNvSpPr>
          <p:nvPr/>
        </p:nvSpPr>
        <p:spPr bwMode="gray">
          <a:xfrm rot="5400000">
            <a:off x="6831788" y="4260060"/>
            <a:ext cx="3857652" cy="76677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17" name="Picture 17" descr="d:\Users\snitko\Desktop\0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7860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643306" y="428604"/>
            <a:ext cx="475726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«СЕМЕЙНЫЙ» </a:t>
            </a:r>
            <a:r>
              <a:rPr lang="ru-RU" altLang="ru-RU" b="1" dirty="0" smtClean="0">
                <a:solidFill>
                  <a:srgbClr val="002060"/>
                </a:solidFill>
              </a:rPr>
              <a:t>ГРАФИК РАБОТЫ ШКОЛ: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8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100010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gray">
          <a:xfrm flipV="1">
            <a:off x="285720" y="6286518"/>
            <a:ext cx="5214974" cy="571481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1505" name="Прямоугольник 21504"/>
          <p:cNvSpPr/>
          <p:nvPr/>
        </p:nvSpPr>
        <p:spPr>
          <a:xfrm>
            <a:off x="214282" y="1214422"/>
            <a:ext cx="8750300" cy="5349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1909746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«как будет»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524625"/>
            <a:ext cx="533400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F1FBFFB-99AB-4239-8BB6-6EDD224BC246}" type="slidenum">
              <a:rPr lang="ru-RU" altLang="ru-RU" b="1" smtClean="0">
                <a:solidFill>
                  <a:srgbClr val="23263C"/>
                </a:solidFill>
              </a:rPr>
              <a:pPr algn="ctr"/>
              <a:t>6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50825" y="6300788"/>
            <a:ext cx="53117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</a:rPr>
              <a:t>3-х разовое питание: завтрак, обед, полдник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275" y="1720850"/>
            <a:ext cx="3336925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8.00 – 14.00</a:t>
            </a:r>
          </a:p>
          <a:p>
            <a:pPr algn="ctr">
              <a:defRPr/>
            </a:pPr>
            <a:endParaRPr lang="ru-RU" sz="2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0200" y="1720850"/>
            <a:ext cx="431958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14.00 – </a:t>
            </a:r>
            <a:r>
              <a:rPr lang="ru-RU" sz="2800" dirty="0" smtClean="0">
                <a:solidFill>
                  <a:srgbClr val="002060"/>
                </a:solidFill>
              </a:rPr>
              <a:t>18.00</a:t>
            </a:r>
          </a:p>
          <a:p>
            <a:pPr algn="ctr">
              <a:defRPr/>
            </a:pPr>
            <a:endParaRPr lang="ru-RU" sz="2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1515" name="TextBox 9"/>
          <p:cNvSpPr txBox="1">
            <a:spLocks noChangeArrowheads="1"/>
          </p:cNvSpPr>
          <p:nvPr/>
        </p:nvSpPr>
        <p:spPr bwMode="auto">
          <a:xfrm>
            <a:off x="735013" y="2373313"/>
            <a:ext cx="347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Учебный блок </a:t>
            </a:r>
          </a:p>
          <a:p>
            <a:r>
              <a:rPr lang="ru-RU" altLang="ru-RU" sz="1600" dirty="0" smtClean="0">
                <a:solidFill>
                  <a:srgbClr val="002060"/>
                </a:solidFill>
              </a:rPr>
              <a:t>(обеспечивающий освоение ООП)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21516" name="Прямоугольник 11"/>
          <p:cNvSpPr>
            <a:spLocks noChangeArrowheads="1"/>
          </p:cNvSpPr>
          <p:nvPr/>
        </p:nvSpPr>
        <p:spPr bwMode="auto">
          <a:xfrm>
            <a:off x="714348" y="3643314"/>
            <a:ext cx="364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урочная деятельность</a:t>
            </a:r>
          </a:p>
          <a:p>
            <a:pPr marL="285750" indent="-285750">
              <a:buFont typeface="Wingdings" pitchFamily="2" charset="2"/>
              <a:buChar char="q"/>
              <a:tabLst>
                <a:tab pos="442913" algn="l"/>
              </a:tabLst>
            </a:pPr>
            <a:endParaRPr lang="ru-RU" alt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>
                <a:solidFill>
                  <a:srgbClr val="002060"/>
                </a:solidFill>
              </a:rPr>
              <a:t> внеурочная деятельность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28794" y="3071810"/>
            <a:ext cx="576262" cy="4921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4564063" y="2360613"/>
            <a:ext cx="3471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</a:rPr>
              <a:t>Развивающий блок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011863" y="3065463"/>
            <a:ext cx="576262" cy="4921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520" name="Прямоугольник 16"/>
          <p:cNvSpPr>
            <a:spLocks noChangeArrowheads="1"/>
          </p:cNvSpPr>
          <p:nvPr/>
        </p:nvSpPr>
        <p:spPr bwMode="auto">
          <a:xfrm>
            <a:off x="4140200" y="3536950"/>
            <a:ext cx="42481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самоподготовка </a:t>
            </a:r>
            <a:r>
              <a:rPr lang="ru-RU" altLang="ru-RU" sz="1400" dirty="0">
                <a:solidFill>
                  <a:srgbClr val="002060"/>
                </a:solidFill>
              </a:rPr>
              <a:t>(выполнение домашних заданий, индивидуальное и групповое консультирование, выполнение проектов и исследовательских работ)</a:t>
            </a:r>
          </a:p>
          <a:p>
            <a:pPr marL="285750" indent="-285750" algn="just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>
                <a:solidFill>
                  <a:srgbClr val="002060"/>
                </a:solidFill>
              </a:rPr>
              <a:t>дополнительное образование</a:t>
            </a:r>
          </a:p>
          <a:p>
            <a:pPr marL="285750" indent="-285750" algn="just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 err="1">
                <a:solidFill>
                  <a:srgbClr val="002060"/>
                </a:solidFill>
              </a:rPr>
              <a:t>досуговая</a:t>
            </a:r>
            <a:r>
              <a:rPr lang="ru-RU" altLang="ru-RU" b="1" dirty="0">
                <a:solidFill>
                  <a:srgbClr val="002060"/>
                </a:solidFill>
              </a:rPr>
              <a:t> деятельность </a:t>
            </a:r>
            <a:r>
              <a:rPr lang="ru-RU" altLang="ru-RU" sz="1400" dirty="0">
                <a:solidFill>
                  <a:srgbClr val="002060"/>
                </a:solidFill>
              </a:rPr>
              <a:t>(конкурсы, экскурсии, соревнования)</a:t>
            </a:r>
          </a:p>
          <a:p>
            <a:pPr marL="285750" indent="-285750" algn="just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altLang="ru-RU" b="1" dirty="0">
                <a:solidFill>
                  <a:srgbClr val="002060"/>
                </a:solidFill>
              </a:rPr>
              <a:t>активный отдых </a:t>
            </a:r>
            <a:r>
              <a:rPr lang="ru-RU" altLang="ru-RU" sz="1400" dirty="0">
                <a:solidFill>
                  <a:srgbClr val="002060"/>
                </a:solidFill>
              </a:rPr>
              <a:t>(включающий пребывание на свежем воздухе)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2393141" y="3964785"/>
            <a:ext cx="3500462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4"/>
          <p:cNvSpPr>
            <a:spLocks noChangeArrowheads="1"/>
          </p:cNvSpPr>
          <p:nvPr/>
        </p:nvSpPr>
        <p:spPr bwMode="gray">
          <a:xfrm>
            <a:off x="0" y="5929330"/>
            <a:ext cx="9144000" cy="92867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57224" y="3071810"/>
            <a:ext cx="7358114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171451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A4E29A-19DA-4FC1-8D93-93CDA42C943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9072626" cy="3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lnSpc>
                <a:spcPct val="960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Пример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организации образовательной деятельности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режиме «Школа полного дня»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640960" cy="5532120"/>
        </p:xfrm>
        <a:graphic>
          <a:graphicData uri="http://schemas.openxmlformats.org/drawingml/2006/table">
            <a:tbl>
              <a:tblPr/>
              <a:tblGrid>
                <a:gridCol w="1679005"/>
                <a:gridCol w="3195384"/>
                <a:gridCol w="1772505"/>
                <a:gridCol w="1994066"/>
              </a:tblGrid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Время	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Действие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Количество минут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Примечание 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07.45-08.00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Зарядка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8.00-8.40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 урок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8.40-9.00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завтрак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9.00-9.40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 урок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9.40-10.10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перемена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Прогулка на свежем воздухе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10.10-10.50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3 урок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10.50-11.00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перемена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11.00-11.40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 урок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11.40-11.50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перемена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11.50-12.30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5 урок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12.30-13.00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обед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13.00-14.00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Динамический час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Игровая перемена на спортплощадке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14.00-14.40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Внеурочная деятельность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14.40-14.50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перемена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14.50-16.00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Самоподготовка 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Делается свободный перерыв 10 мин.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16.00-16.20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полдник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16.20-17.00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Внеурочная деятельность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17.00-17.45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Свободное время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17.45-18.00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Подведение итогов дня. Рефлексия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571480"/>
            <a:ext cx="808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Учебный блок  - при 5-дневной неделе 21 час в 1 </a:t>
            </a:r>
            <a:r>
              <a:rPr lang="ru-RU" alt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кл</a:t>
            </a: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</a:rPr>
              <a:t>.; 34 часа в 10-11 классах</a:t>
            </a:r>
            <a:endParaRPr lang="ru-RU" alt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CC67-E4ED-4954-AD62-D2AEBA51C20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6880" y="692696"/>
            <a:ext cx="607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Внеурочная деятельность – до 10 час.</a:t>
            </a:r>
            <a:endParaRPr lang="ru-RU" alt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412776"/>
            <a:ext cx="352839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час в 1-9 классах  - занятие физической культурой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92896"/>
            <a:ext cx="352839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час в 1-11 классах  - курс по православной культуре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501008"/>
            <a:ext cx="352839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час в 10-11 классах  - курс по нравственным основам семейной жизни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509120"/>
            <a:ext cx="352839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час в 5-11 классах  - курс по финансовой грамотности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1412776"/>
            <a:ext cx="2232248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 физической культуры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20272" y="2276872"/>
            <a:ext cx="1872208" cy="18722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счет оплаты часов внеурочной деятельности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2420888"/>
            <a:ext cx="2232248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 православной культуры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1960" y="3429000"/>
            <a:ext cx="23042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 истории, социальный педагог, психолог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1960" y="4437112"/>
            <a:ext cx="23042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 математики, обществознания</a:t>
            </a:r>
            <a:endParaRPr lang="ru-RU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588224" y="1628800"/>
            <a:ext cx="360040" cy="34563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3"/>
            <a:endCxn id="11" idx="1"/>
          </p:cNvCxnSpPr>
          <p:nvPr/>
        </p:nvCxnSpPr>
        <p:spPr>
          <a:xfrm>
            <a:off x="3851920" y="18088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51920" y="48691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51920" y="38610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28529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0"/>
            <a:ext cx="243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Учебный блок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" name="Picture 4" descr="d:\Users\snitko\Desktop\What-we-do-1-1024x7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572140"/>
            <a:ext cx="2314455" cy="1285860"/>
          </a:xfrm>
          <a:prstGeom prst="rect">
            <a:avLst/>
          </a:prstGeom>
          <a:noFill/>
        </p:spPr>
      </p:pic>
      <p:pic>
        <p:nvPicPr>
          <p:cNvPr id="21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3286116" cy="1500174"/>
          </a:xfrm>
          <a:prstGeom prst="rect">
            <a:avLst/>
          </a:prstGeom>
          <a:noFill/>
        </p:spPr>
      </p:pic>
      <p:pic>
        <p:nvPicPr>
          <p:cNvPr id="22" name="Picture 3" descr="d:\Users\snitko\Desktop\Flat-Line-Design-Header-Start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6006365"/>
            <a:ext cx="3071802" cy="851635"/>
          </a:xfrm>
          <a:prstGeom prst="rect">
            <a:avLst/>
          </a:prstGeom>
          <a:noFill/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2844" y="500042"/>
            <a:ext cx="871543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4"/>
          <p:cNvSpPr>
            <a:spLocks noChangeArrowheads="1"/>
          </p:cNvSpPr>
          <p:nvPr/>
        </p:nvSpPr>
        <p:spPr bwMode="gray">
          <a:xfrm flipV="1">
            <a:off x="0" y="0"/>
            <a:ext cx="9144000" cy="171451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4"/>
          <p:cNvSpPr>
            <a:spLocks noChangeArrowheads="1"/>
          </p:cNvSpPr>
          <p:nvPr/>
        </p:nvSpPr>
        <p:spPr bwMode="gray">
          <a:xfrm rot="16200000" flipV="1">
            <a:off x="4107664" y="2821766"/>
            <a:ext cx="6357958" cy="171451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gray">
          <a:xfrm rot="16200000" flipV="1">
            <a:off x="1321582" y="2821766"/>
            <a:ext cx="6357958" cy="171451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142844" y="0"/>
            <a:ext cx="3471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</a:rPr>
              <a:t>Развивающий блок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512" y="692696"/>
            <a:ext cx="3312368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Самоподготовка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altLang="ru-RU" sz="1600" i="1" dirty="0" smtClean="0">
                <a:solidFill>
                  <a:schemeClr val="accent3">
                    <a:lumMod val="75000"/>
                  </a:schemeClr>
                </a:solidFill>
              </a:rPr>
              <a:t>выполнение домашних заданий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1-2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часа)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2844" y="1772816"/>
            <a:ext cx="3421044" cy="12881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Работа с обучающимися, демонстрирующими низкие образовательные результаты 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(1 час)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35896" y="836712"/>
            <a:ext cx="230425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Классный руководитель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44208" y="692696"/>
            <a:ext cx="187220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 счет оплаты часов </a:t>
            </a:r>
            <a:r>
              <a:rPr lang="ru-RU" smtClean="0">
                <a:solidFill>
                  <a:srgbClr val="002060"/>
                </a:solidFill>
              </a:rPr>
              <a:t>неаудиторной занятости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07904" y="2204864"/>
            <a:ext cx="230425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-предметник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844" y="3140968"/>
            <a:ext cx="3421044" cy="16241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Работа с обучающимися, демонстрирующими высокие образовательные результаты 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(подготовка к олимпиадам, конкурсам 1 час)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44208" y="2564904"/>
            <a:ext cx="187220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 счет оплаты часов неаудиторной нагрузки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07904" y="3645024"/>
            <a:ext cx="230425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-предметник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44" y="4869160"/>
            <a:ext cx="3421044" cy="19168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Дополнительное образование 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(физкультурно-спортивной, художественной, </a:t>
            </a:r>
            <a:r>
              <a:rPr lang="ru-RU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туристко-краеведческой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, технической, естественнонаучной, социально-педагогической направленностей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07904" y="5157192"/>
            <a:ext cx="2304256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Педагоги дополнительного образования, тренеры- преподаватели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29388" y="5157192"/>
            <a:ext cx="1959036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Заработная плата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6084168" y="2492896"/>
            <a:ext cx="299464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9" idx="3"/>
            <a:endCxn id="31" idx="1"/>
          </p:cNvCxnSpPr>
          <p:nvPr/>
        </p:nvCxnSpPr>
        <p:spPr>
          <a:xfrm>
            <a:off x="3491880" y="119675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563888" y="249289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63888" y="393305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563888" y="573325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32" idx="1"/>
          </p:cNvCxnSpPr>
          <p:nvPr/>
        </p:nvCxnSpPr>
        <p:spPr>
          <a:xfrm>
            <a:off x="5940152" y="119675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012160" y="573325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464" y="6477000"/>
            <a:ext cx="395537" cy="381000"/>
          </a:xfrm>
          <a:noFill/>
        </p:spPr>
        <p:txBody>
          <a:bodyPr/>
          <a:lstStyle/>
          <a:p>
            <a:fld id="{CDB4459B-5A79-48BA-BB2B-386B6EDC8217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500042"/>
            <a:ext cx="90011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4"/>
          <p:cNvSpPr>
            <a:spLocks noChangeArrowheads="1"/>
          </p:cNvSpPr>
          <p:nvPr/>
        </p:nvSpPr>
        <p:spPr bwMode="gray">
          <a:xfrm>
            <a:off x="0" y="5653100"/>
            <a:ext cx="9144000" cy="12049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26196</TotalTime>
  <Words>2561</Words>
  <Application>Microsoft Office PowerPoint</Application>
  <PresentationFormat>Экран (4:3)</PresentationFormat>
  <Paragraphs>730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«Организация образовательной деятельности в общеобразовательных учреждениях Белгородской области в режиме «Школа полного дня»</vt:lpstr>
      <vt:lpstr>«как есть»</vt:lpstr>
      <vt:lpstr>ПРОБЛЕМЫ</vt:lpstr>
      <vt:lpstr>Цель и результат проекта</vt:lpstr>
      <vt:lpstr>Цель и результат проекта</vt:lpstr>
      <vt:lpstr>«как будет»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Модели школ полного дня</vt:lpstr>
      <vt:lpstr>«как будет»</vt:lpstr>
      <vt:lpstr>Слайд 16</vt:lpstr>
      <vt:lpstr>Основные блоки работ</vt:lpstr>
      <vt:lpstr>Основные блоки работ</vt:lpstr>
      <vt:lpstr>Основные блоки работ проекта</vt:lpstr>
      <vt:lpstr>Бюджет проекта</vt:lpstr>
      <vt:lpstr>Участие органов власти области в реализации проекта</vt:lpstr>
      <vt:lpstr>Показатели социальной, бюджетной и экономической эффективности проекта </vt:lpstr>
      <vt:lpstr>Команда проекта</vt:lpstr>
      <vt:lpstr>Контактные данные: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homenko</cp:lastModifiedBy>
  <cp:revision>1080</cp:revision>
  <cp:lastPrinted>2014-11-10T08:00:40Z</cp:lastPrinted>
  <dcterms:created xsi:type="dcterms:W3CDTF">2010-02-20T13:06:54Z</dcterms:created>
  <dcterms:modified xsi:type="dcterms:W3CDTF">2019-10-11T08:45:39Z</dcterms:modified>
</cp:coreProperties>
</file>