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76" r:id="rId3"/>
    <p:sldId id="264" r:id="rId4"/>
    <p:sldId id="277" r:id="rId5"/>
    <p:sldId id="282" r:id="rId6"/>
    <p:sldId id="281" r:id="rId7"/>
    <p:sldId id="266" r:id="rId8"/>
    <p:sldId id="279" r:id="rId9"/>
    <p:sldId id="280" r:id="rId10"/>
    <p:sldId id="268" r:id="rId11"/>
    <p:sldId id="283" r:id="rId12"/>
    <p:sldId id="272" r:id="rId13"/>
    <p:sldId id="275" r:id="rId1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BD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31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E87E8-CF22-4632-91BB-A192B46A28B3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A5A01-0865-4942-B3B9-FBC417126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134938" y="3512632"/>
            <a:ext cx="9656762" cy="33278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5621338" y="7023537"/>
            <a:ext cx="4303712" cy="36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 eaLnBrk="1" hangingPunct="1"/>
            <a:fld id="{D061E204-B890-4920-BEAB-F7BA0F05F0F5}" type="slidenum">
              <a:rPr lang="ru-RU" altLang="ru-RU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</a:t>
            </a:fld>
            <a:endParaRPr lang="ru-RU" altLang="ru-RU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50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78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7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56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9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A5A01-0865-4942-B3B9-FBC41712698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8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8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1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60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1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7578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52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03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2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8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5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20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A0D5-1703-4279-AA41-7D6D39DCEA3C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1C9BF4-D72B-4A68-939A-4FCE4FA98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2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dokumenty/vse-dokumenty/zasedanie-oblastnoj-mezhvedomstvennoj-komissii-po-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&#1086;&#1073;&#1088;&#1072;&#1079;&#1086;&#1074;&#1072;&#1085;&#1080;&#1077;31.&#1088;&#1092;/normativno-pravovye-akty/" TargetMode="External"/><Relationship Id="rId4" Type="http://schemas.openxmlformats.org/officeDocument/2006/relationships/hyperlink" Target="http://&#1086;&#1073;&#1088;&#1072;&#1079;&#1086;&#1074;&#1072;&#1085;&#1080;&#1077;31.&#1088;&#1092;/media/site_platform_media/2021/11/19/428-pp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&#1086;&#1073;&#1088;&#1072;&#1079;&#1086;&#1074;&#1072;&#1085;&#1080;&#1077;31.&#1088;&#1092;/reestr-organizacij-otdyha-detej-i-ih-ozdorovleniya/" TargetMode="External"/><Relationship Id="rId4" Type="http://schemas.openxmlformats.org/officeDocument/2006/relationships/hyperlink" Target="http://&#1086;&#1073;&#1088;&#1072;&#1079;&#1086;&#1074;&#1072;&#1085;&#1080;&#1077;31.&#1088;&#1092;/media/site_platform_media/2023/1/26/prikaz-171-2501202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informirovani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informirovani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8;&#1072;&#1079;&#1086;&#1074;&#1072;&#1085;&#1080;&#1077;31.&#1088;&#1092;/media/site_platform_media/2023/1/31/plan-profvizitov-2023_mX81VcT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6;&#1073;&#1088;&#1072;&#1079;&#1086;&#1074;&#1072;&#1085;&#1080;&#1077;31.&#1088;&#1092;/profilakticheskie-meropriyatiy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 txBox="1">
            <a:spLocks/>
          </p:cNvSpPr>
          <p:nvPr/>
        </p:nvSpPr>
        <p:spPr bwMode="auto">
          <a:xfrm>
            <a:off x="2018719" y="1593499"/>
            <a:ext cx="8150446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итогах осуществления регионального государственного контроля (надзора)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достоверностью, актуальностью и полнотой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сведений об организациях отдыха детей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их оздоровления в 2022 году. </a:t>
            </a:r>
          </a:p>
          <a:p>
            <a:pPr algn="ctr"/>
            <a:endPara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2023 год.</a:t>
            </a:r>
          </a:p>
          <a:p>
            <a:pPr algn="ctr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2713261" y="473509"/>
            <a:ext cx="695801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/>
              <a:t>Министерство образования Белгородской области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sz="2000" b="1" dirty="0"/>
              <a:t>Департамент образовательной политики</a:t>
            </a:r>
          </a:p>
        </p:txBody>
      </p:sp>
      <p:pic>
        <p:nvPicPr>
          <p:cNvPr id="13316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44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3942" y="5094975"/>
            <a:ext cx="557106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/>
              <a:t>Ченцова Ольга Викторовна, </a:t>
            </a:r>
            <a:r>
              <a:rPr lang="ru-RU" sz="1700" dirty="0"/>
              <a:t>консультант отдела оценки качества образования и государственной итоговой аттестации департамента образовательной политики министерства образования Белгородской области</a:t>
            </a:r>
            <a:endParaRPr lang="ru-RU" sz="17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24763" y="286603"/>
            <a:ext cx="10163315" cy="1450757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chemeClr val="accent5">
                    <a:lumMod val="50000"/>
                  </a:schemeClr>
                </a:solidFill>
              </a:rPr>
              <a:t>Наблюдение за соблюдением обязательных требований (мониторинг безопасности)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3831" y="1845734"/>
            <a:ext cx="5875020" cy="4023360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tx1"/>
                </a:solidFill>
              </a:rPr>
              <a:t>Мониторинги безопасности </a:t>
            </a:r>
            <a:r>
              <a:rPr lang="ru-RU" sz="1800" b="1" dirty="0">
                <a:solidFill>
                  <a:schemeClr val="tx1"/>
                </a:solidFill>
                <a:sym typeface="Symbol" panose="05050102010706020507" pitchFamily="18" charset="2"/>
              </a:rPr>
              <a:t></a:t>
            </a:r>
            <a:r>
              <a:rPr lang="ru-RU" sz="1800" dirty="0">
                <a:solidFill>
                  <a:schemeClr val="tx1"/>
                </a:solidFill>
              </a:rPr>
              <a:t> это сбор и анализ данных об объектах контроля, имеющихся у министерства образования области.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tx1"/>
                </a:solidFill>
              </a:rPr>
              <a:t>Что анализируется?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данные, поступающие в ходе межведомственного информационного взаимодействия;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данные, которые предоставляются контролируемыми лицами в рамках исполнения обязательных требований;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данные, содержащиеся в государственных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и муниципальных информационных системах;</a:t>
            </a:r>
          </a:p>
          <a:p>
            <a:pPr marL="0" indent="447675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</a:rPr>
              <a:t>данные из сети «Интернет» и др.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24067" y="5999266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Без взаимодействия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с контролируемым лицом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8" name="Группа 7"/>
          <p:cNvGrpSpPr/>
          <p:nvPr/>
        </p:nvGrpSpPr>
        <p:grpSpPr>
          <a:xfrm flipH="1">
            <a:off x="609022" y="5922642"/>
            <a:ext cx="103075" cy="654796"/>
            <a:chOff x="-2139950" y="-27475"/>
            <a:chExt cx="330200" cy="2097636"/>
          </a:xfrm>
        </p:grpSpPr>
        <p:sp>
          <p:nvSpPr>
            <p:cNvPr id="9" name="Овал 8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: скругленные углы 10"/>
          <p:cNvSpPr/>
          <p:nvPr/>
        </p:nvSpPr>
        <p:spPr>
          <a:xfrm>
            <a:off x="3572161" y="5999266"/>
            <a:ext cx="2710783" cy="755099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Согласно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утвержденному плану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69568" y="5916718"/>
            <a:ext cx="631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410325" y="2362200"/>
            <a:ext cx="0" cy="3554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23" idx="1"/>
          </p:cNvCxnSpPr>
          <p:nvPr/>
        </p:nvCxnSpPr>
        <p:spPr>
          <a:xfrm>
            <a:off x="6400800" y="2362200"/>
            <a:ext cx="8134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7214284" y="1929606"/>
            <a:ext cx="3245768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 2023 году запланировано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9 мониторингов безопасности.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Что анализируется?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7477125" y="2794793"/>
            <a:ext cx="0" cy="319643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7497077" y="3237937"/>
            <a:ext cx="147639" cy="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7493218" y="4462917"/>
            <a:ext cx="147639" cy="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7487101" y="5961679"/>
            <a:ext cx="147639" cy="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Блок-схема: альтернативный процесс 25"/>
          <p:cNvSpPr/>
          <p:nvPr/>
        </p:nvSpPr>
        <p:spPr>
          <a:xfrm>
            <a:off x="7644716" y="2873755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Реестр ФНС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7656949" y="3874682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Реестр </a:t>
            </a:r>
            <a:r>
              <a:rPr lang="ru-RU" sz="1400" b="1" dirty="0" smtClean="0">
                <a:solidFill>
                  <a:schemeClr val="tx1"/>
                </a:solidFill>
              </a:rPr>
              <a:t>СЭЗ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7634740" y="5584129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Единый реестр КНМ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7634739" y="4708745"/>
            <a:ext cx="2656903" cy="755099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Реестры </a:t>
            </a:r>
            <a:r>
              <a:rPr lang="ru-RU" sz="1200" b="1" dirty="0" smtClean="0">
                <a:solidFill>
                  <a:schemeClr val="tx1"/>
                </a:solidFill>
              </a:rPr>
              <a:t>лицензий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(на медицинскую и образовательную деятельность)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773095" y="-280766"/>
            <a:ext cx="332778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3342" y="478564"/>
            <a:ext cx="880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В рамках проведения профилактических визитов  в летнюю кампанию 2022 года были выявлены проблемы, требующие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принятия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управленческих решений по следующим вопросам:</a:t>
            </a:r>
          </a:p>
          <a:p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033" y="1737360"/>
            <a:ext cx="857997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-  включение в штатные расписания муниципальных загородных лагерей должности </a:t>
            </a:r>
            <a:r>
              <a:rPr lang="ru-RU" sz="2000" b="1" dirty="0" smtClean="0"/>
              <a:t>специалиста, обеспечивающего психологическое сопровождение детей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 обязательное предоставление службами социальной защиты </a:t>
            </a:r>
            <a:r>
              <a:rPr lang="ru-RU" sz="2000" b="1" dirty="0"/>
              <a:t>характеристик</a:t>
            </a:r>
            <a:r>
              <a:rPr lang="ru-RU" sz="2000" dirty="0"/>
              <a:t> на детей, состоящих на различных учетах;</a:t>
            </a:r>
          </a:p>
          <a:p>
            <a:r>
              <a:rPr lang="ru-RU" sz="2000" dirty="0" smtClean="0"/>
              <a:t>- учёт </a:t>
            </a:r>
            <a:r>
              <a:rPr lang="ru-RU" sz="2000" b="1" dirty="0"/>
              <a:t>потребностей</a:t>
            </a:r>
            <a:r>
              <a:rPr lang="ru-RU" sz="2000" dirty="0"/>
              <a:t> детских загородных лагерей в ремонте, благоустройстве территории, обеспечении спортивными и игровыми площадками, эстрадами, а также мультимедийным </a:t>
            </a:r>
            <a:r>
              <a:rPr lang="ru-RU" sz="2000" dirty="0" smtClean="0"/>
              <a:t>и иным оборудованием, обеспечивающим полноценный досуг детей,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  формировании бюджета на 2023 год и плановые 2024-2025 гг</a:t>
            </a:r>
            <a:r>
              <a:rPr lang="ru-RU" sz="2000" dirty="0" smtClean="0"/>
              <a:t>.</a:t>
            </a:r>
          </a:p>
          <a:p>
            <a:endParaRPr lang="ru-RU" sz="1000" dirty="0"/>
          </a:p>
          <a:p>
            <a:pPr algn="just"/>
            <a:r>
              <a:rPr lang="ru-RU" sz="2000" dirty="0"/>
              <a:t>Данные проблемы были отражены в протоколе заседания </a:t>
            </a:r>
            <a:r>
              <a:rPr lang="ru-RU" sz="2000" b="1" dirty="0"/>
              <a:t>областной межведомственной комиссии по вопросам организации отдыха, оздоровления и занятости детей Белгородской области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от </a:t>
            </a:r>
            <a:r>
              <a:rPr lang="ru-RU" sz="2000" b="1" dirty="0"/>
              <a:t>15 сентября 2022 года</a:t>
            </a:r>
            <a:r>
              <a:rPr lang="ru-RU" sz="2000" dirty="0"/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(смотреть)</a:t>
            </a:r>
            <a:r>
              <a:rPr lang="ru-RU" sz="2000" dirty="0" smtClean="0"/>
              <a:t>. 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Срок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исполнения – 25 мая 2023 г.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99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Используемые </a:t>
            </a:r>
            <a:br>
              <a:rPr lang="ru-RU" sz="4000" b="1" dirty="0"/>
            </a:br>
            <a:r>
              <a:rPr lang="ru-RU" sz="4000" b="1" dirty="0"/>
              <a:t>информационные системы: 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10936369" y="1499174"/>
            <a:ext cx="329948" cy="1705064"/>
          </a:xfrm>
          <a:prstGeom prst="lef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159" y="3020251"/>
            <a:ext cx="3019896" cy="32053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14" y="1737360"/>
            <a:ext cx="3049538" cy="324765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562" y="1737360"/>
            <a:ext cx="2908424" cy="3100968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773095" y="-280766"/>
            <a:ext cx="332778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9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7657" y="2607772"/>
            <a:ext cx="65823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054" y="5848350"/>
            <a:ext cx="424824" cy="4248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63832" y="5860707"/>
            <a:ext cx="2146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(4722) 32-12-56</a:t>
            </a:r>
          </a:p>
        </p:txBody>
      </p:sp>
    </p:spTree>
    <p:extLst>
      <p:ext uri="{BB962C8B-B14F-4D97-AF65-F5344CB8AC3E}">
        <p14:creationId xmlns:p14="http://schemas.microsoft.com/office/powerpoint/2010/main" val="29066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683417" y="286603"/>
            <a:ext cx="7819507" cy="145075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2022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онтроль осуществляется на основании Положения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утвержденного постановлением Правительства Белгородской области 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сентября 2021 года № 428-пп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(смотреть)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073" y="1442808"/>
            <a:ext cx="93202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нормативных правовых актов, содержащих обязательные требования, соблюдение которых оценивается при осуществлении регионального контроля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(смотреть):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закон от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 июля 1998 года № 124-ФЗ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 основных гарантиях прав ребенка в Российской Федерации»;</a:t>
            </a:r>
          </a:p>
          <a:p>
            <a:pPr algn="just">
              <a:spcAft>
                <a:spcPts val="0"/>
              </a:spcAft>
              <a:tabLst>
                <a:tab pos="333057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 октября 2019 года № 570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 утверждении общих принципов формирования и ведения реестров организаций отдыха детей и их оздоровления, а также типового реестра организаций отдыха детей и их оздоровления»;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департамента образования Белгородской области от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 февраля 2020 года </a:t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440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Порядка формирования и ведения реестров организаций отдыха детей и их оздоровления, а также типового реестра организаций отдыха детей и их оздоровления на территории Белгородской области».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  <a:tabLst>
                <a:tab pos="333057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Соединительная линия уступом 12"/>
          <p:cNvCxnSpPr>
            <a:stCxn id="10" idx="3"/>
            <a:endCxn id="21" idx="1"/>
          </p:cNvCxnSpPr>
          <p:nvPr/>
        </p:nvCxnSpPr>
        <p:spPr>
          <a:xfrm flipV="1">
            <a:off x="6808207" y="2481566"/>
            <a:ext cx="1530026" cy="125135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: пятиугольник 3"/>
          <p:cNvSpPr/>
          <p:nvPr/>
        </p:nvSpPr>
        <p:spPr>
          <a:xfrm>
            <a:off x="259678" y="2637606"/>
            <a:ext cx="3071841" cy="818540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Постановление Правительства Российской Федерации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от 10 марта 2022 г. № 336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(с изменениями)</a:t>
            </a:r>
          </a:p>
        </p:txBody>
      </p:sp>
      <p:sp>
        <p:nvSpPr>
          <p:cNvPr id="8" name="Прямоугольник: скругленные углы 4"/>
          <p:cNvSpPr/>
          <p:nvPr/>
        </p:nvSpPr>
        <p:spPr>
          <a:xfrm>
            <a:off x="3409460" y="2048972"/>
            <a:ext cx="3398747" cy="8651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Отмена всех запланированных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до конца 2022 года плановых проверок</a:t>
            </a:r>
          </a:p>
        </p:txBody>
      </p:sp>
      <p:sp>
        <p:nvSpPr>
          <p:cNvPr id="10" name="Прямоугольник: скругленные углы 4"/>
          <p:cNvSpPr/>
          <p:nvPr/>
        </p:nvSpPr>
        <p:spPr>
          <a:xfrm>
            <a:off x="3409461" y="3300322"/>
            <a:ext cx="3398746" cy="8651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 2023 году плановые проверки проводятся только в отношении объектов контроля </a:t>
            </a:r>
            <a:r>
              <a:rPr lang="ru-RU" sz="1400" b="1" u="sng" dirty="0">
                <a:solidFill>
                  <a:schemeClr val="tx1"/>
                </a:solidFill>
              </a:rPr>
              <a:t>высокой категории риска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338233" y="2048972"/>
            <a:ext cx="2766451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Высокая категория риска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(загородные лагеря круглогодичного типа)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945567" y="3023787"/>
            <a:ext cx="3141875" cy="15119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Наличие обращения (жалобы, заявления) о фактах нарушения обязательных требований, признанного обоснованным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по результатам рассмотрения </a:t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905983" y="4599268"/>
            <a:ext cx="3181460" cy="22587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chemeClr val="tx1"/>
                </a:solidFill>
              </a:rPr>
              <a:t>Наличие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образования, предусмотренного статьями 19.4 и 19.4.1, частью 1 статьи 19.5, статьями 19.6, 19.7, 14.65 КоАП РФ 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556268" y="2824948"/>
            <a:ext cx="0" cy="280115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8556268" y="5626101"/>
            <a:ext cx="38929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556268" y="3722774"/>
            <a:ext cx="38929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Особенности контрольной (надзорной) деятельности в 2022-2023 гг.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4699001" y="4154658"/>
            <a:ext cx="629542" cy="526766"/>
            <a:chOff x="3137921" y="5053472"/>
            <a:chExt cx="420025" cy="351454"/>
          </a:xfrm>
        </p:grpSpPr>
        <p:sp>
          <p:nvSpPr>
            <p:cNvPr id="38" name="Нашивка 37"/>
            <p:cNvSpPr/>
            <p:nvPr/>
          </p:nvSpPr>
          <p:spPr>
            <a:xfrm rot="5400000">
              <a:off x="3193991" y="5040970"/>
              <a:ext cx="307886" cy="420025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9" name="Нашивка 38"/>
            <p:cNvSpPr/>
            <p:nvPr/>
          </p:nvSpPr>
          <p:spPr>
            <a:xfrm rot="5400000">
              <a:off x="3249846" y="5017746"/>
              <a:ext cx="196174" cy="267625"/>
            </a:xfrm>
            <a:prstGeom prst="chevron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 flipH="1">
            <a:off x="6828860" y="4567454"/>
            <a:ext cx="142268" cy="903775"/>
            <a:chOff x="-2139950" y="-27475"/>
            <a:chExt cx="330200" cy="2097636"/>
          </a:xfrm>
        </p:grpSpPr>
        <p:sp>
          <p:nvSpPr>
            <p:cNvPr id="53" name="Овал 52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Скругленный прямоугольник 36"/>
          <p:cNvSpPr/>
          <p:nvPr/>
        </p:nvSpPr>
        <p:spPr>
          <a:xfrm>
            <a:off x="3704572" y="4669814"/>
            <a:ext cx="2766451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 ноябре 2023 года плановая проверка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ООО «Санаторий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«ПЕРВОЕ МАЯ»</a:t>
            </a:r>
          </a:p>
        </p:txBody>
      </p:sp>
      <p:sp>
        <p:nvSpPr>
          <p:cNvPr id="43" name="Прямоугольник: скругленные углы 4"/>
          <p:cNvSpPr/>
          <p:nvPr/>
        </p:nvSpPr>
        <p:spPr>
          <a:xfrm>
            <a:off x="107492" y="4190890"/>
            <a:ext cx="3398747" cy="17950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Внеплановые</a:t>
            </a:r>
            <a:r>
              <a:rPr lang="ru-RU" sz="1400" dirty="0">
                <a:solidFill>
                  <a:schemeClr val="tx1"/>
                </a:solidFill>
              </a:rPr>
              <a:t> проверки проводятся только при условии согласования с </a:t>
            </a:r>
            <a:r>
              <a:rPr lang="ru-RU" sz="1400" b="1" dirty="0">
                <a:solidFill>
                  <a:schemeClr val="tx1"/>
                </a:solidFill>
              </a:rPr>
              <a:t>органами прокуратуры </a:t>
            </a:r>
            <a:r>
              <a:rPr lang="ru-RU" sz="1400" dirty="0">
                <a:solidFill>
                  <a:schemeClr val="tx1"/>
                </a:solidFill>
              </a:rPr>
              <a:t>при непосредственной угрозе причинения вреда жизни и тяжкого вреда здоровью граждан, по фактам причинения вреда жизни и тяжкого вреда здоровью граждан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6" y="260731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Скругленный прямоугольник 20"/>
          <p:cNvSpPr/>
          <p:nvPr/>
        </p:nvSpPr>
        <p:spPr>
          <a:xfrm>
            <a:off x="4428665" y="1843444"/>
            <a:ext cx="2766451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По результатам выданы предписания</a:t>
            </a: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Контрольная (надзорная) деятельность 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в 2022 году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365163" y="2023316"/>
            <a:ext cx="965675" cy="505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9798" y="1727699"/>
            <a:ext cx="2766451" cy="10041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Было запланировано </a:t>
            </a:r>
            <a:r>
              <a:rPr lang="ru-RU" sz="1400" b="1" dirty="0"/>
              <a:t>15 </a:t>
            </a:r>
            <a:r>
              <a:rPr lang="ru-RU" sz="1400" dirty="0"/>
              <a:t>выездных проверок. Фактически проведены</a:t>
            </a:r>
            <a:r>
              <a:rPr lang="ru-RU" sz="1400" b="1" dirty="0"/>
              <a:t> 2 </a:t>
            </a:r>
            <a:r>
              <a:rPr lang="ru-RU" sz="1400" dirty="0"/>
              <a:t>проверки</a:t>
            </a:r>
            <a:endParaRPr lang="ru-RU" sz="1400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7292943" y="2023314"/>
            <a:ext cx="965675" cy="505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356445" y="1843442"/>
            <a:ext cx="2766451" cy="8651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Предписания исполнены и сняты с контроля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804" y="2987702"/>
            <a:ext cx="90960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нарушения, выявленные в ходе проведения плановых проверок: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Организационно-правовая форма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отдыха детей и их оздоровления (далее – Организация), внесенная в Реестр, должна соответствовать форме, указанной в уставе Организации (в большинстве случаев это (муниципальное учреждение)).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Наименование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Организации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указанное в Реестре, должно соответствовать статье 1 Федерального закона «Об основных гарантиях прав ребенка в Российской Федерации»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июля l998 года № 124-ФЗ, определяющей, что организации отдыха детей и их оздоровления – это организации сезонного или круглогодичного действия,  стационарного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нестационарного типа, с круглосуточным или дневным пребыванием.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Реестр должны быть внесены все используемые Организацией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(здания, строения, сооружения) с датами ввода их в эксплуатацию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 Реестре должна содержаться информация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органами, осуществляющими государственный контроль (надзор) всех плановых и внеплановых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текущем и в предыдущем годах.</a:t>
            </a:r>
          </a:p>
        </p:txBody>
      </p:sp>
    </p:spTree>
    <p:extLst>
      <p:ext uri="{BB962C8B-B14F-4D97-AF65-F5344CB8AC3E}">
        <p14:creationId xmlns:p14="http://schemas.microsoft.com/office/powerpoint/2010/main" val="36932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Герб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Скругленный прямоугольник 4"/>
          <p:cNvSpPr/>
          <p:nvPr/>
        </p:nvSpPr>
        <p:spPr>
          <a:xfrm>
            <a:off x="6507367" y="4907272"/>
            <a:ext cx="2649138" cy="16138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/>
              <a:t>Региональный уровень</a:t>
            </a: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1939895" y="286603"/>
            <a:ext cx="9297262" cy="1450757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>
                <a:solidFill>
                  <a:schemeClr val="tx1"/>
                </a:solidFill>
              </a:rPr>
              <a:t>Приказом министерства </a:t>
            </a:r>
            <a:r>
              <a:rPr lang="ru-RU" sz="2500" b="1" dirty="0" smtClean="0">
                <a:solidFill>
                  <a:schemeClr val="tx1"/>
                </a:solidFill>
              </a:rPr>
              <a:t>образования от  </a:t>
            </a:r>
            <a:r>
              <a:rPr lang="ru-RU" sz="2500" b="1" dirty="0">
                <a:solidFill>
                  <a:schemeClr val="tx1"/>
                </a:solidFill>
              </a:rPr>
              <a:t>25 августа </a:t>
            </a:r>
            <a:r>
              <a:rPr lang="ru-RU" sz="2500" b="1" dirty="0" smtClean="0">
                <a:solidFill>
                  <a:schemeClr val="tx1"/>
                </a:solidFill>
              </a:rPr>
              <a:t/>
            </a:r>
            <a:br>
              <a:rPr lang="ru-RU" sz="2500" b="1" dirty="0" smtClean="0">
                <a:solidFill>
                  <a:schemeClr val="tx1"/>
                </a:solidFill>
              </a:rPr>
            </a:br>
            <a:r>
              <a:rPr lang="ru-RU" sz="2500" b="1" dirty="0" smtClean="0">
                <a:solidFill>
                  <a:schemeClr val="tx1"/>
                </a:solidFill>
              </a:rPr>
              <a:t>2022 </a:t>
            </a:r>
            <a:r>
              <a:rPr lang="ru-RU" sz="2500" b="1" dirty="0">
                <a:solidFill>
                  <a:schemeClr val="tx1"/>
                </a:solidFill>
              </a:rPr>
              <a:t>года № 2733 объекты регионального контроля отнесены к определенным категориям </a:t>
            </a:r>
            <a:r>
              <a:rPr lang="ru-RU" sz="2500" b="1" dirty="0" smtClean="0">
                <a:solidFill>
                  <a:schemeClr val="tx1"/>
                </a:solidFill>
              </a:rPr>
              <a:t>риска 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500" b="1" dirty="0" smtClean="0">
                <a:solidFill>
                  <a:schemeClr val="tx1"/>
                </a:solidFill>
                <a:hlinkClick r:id="rId4"/>
              </a:rPr>
              <a:t>смотреть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500" b="1" dirty="0" smtClean="0">
                <a:solidFill>
                  <a:schemeClr val="tx1"/>
                </a:solidFill>
              </a:rPr>
              <a:t> </a:t>
            </a:r>
            <a:br>
              <a:rPr lang="ru-RU" sz="2500" b="1" dirty="0" smtClean="0">
                <a:solidFill>
                  <a:schemeClr val="tx1"/>
                </a:solidFill>
              </a:rPr>
            </a:br>
            <a:r>
              <a:rPr lang="ru-RU" sz="2500" b="1" dirty="0" smtClean="0">
                <a:solidFill>
                  <a:schemeClr val="tx1"/>
                </a:solidFill>
              </a:rPr>
              <a:t/>
            </a:r>
            <a:br>
              <a:rPr lang="ru-RU" sz="2500" b="1" dirty="0" smtClean="0">
                <a:solidFill>
                  <a:schemeClr val="tx1"/>
                </a:solidFill>
              </a:rPr>
            </a:br>
            <a:r>
              <a:rPr lang="ru-RU" sz="2500" b="1" dirty="0" smtClean="0">
                <a:solidFill>
                  <a:schemeClr val="tx1"/>
                </a:solidFill>
              </a:rPr>
              <a:t>На главной странице сайта </a:t>
            </a:r>
            <a:r>
              <a:rPr lang="ru-RU" sz="2500" b="1" dirty="0">
                <a:solidFill>
                  <a:schemeClr val="tx1"/>
                </a:solidFill>
              </a:rPr>
              <a:t>министерства образования </a:t>
            </a:r>
            <a:r>
              <a:rPr lang="ru-RU" sz="2500" b="1" dirty="0" smtClean="0">
                <a:solidFill>
                  <a:schemeClr val="tx1"/>
                </a:solidFill>
              </a:rPr>
              <a:t>размещена ссылка на </a:t>
            </a:r>
            <a:r>
              <a:rPr lang="ru-RU" sz="2500" b="1" dirty="0" err="1" smtClean="0">
                <a:solidFill>
                  <a:schemeClr val="tx1"/>
                </a:solidFill>
              </a:rPr>
              <a:t>виджет</a:t>
            </a:r>
            <a:r>
              <a:rPr lang="ru-RU" sz="2500" b="1" dirty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</a:rPr>
              <a:t>с категориями риска 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500" b="1" dirty="0" smtClean="0">
                <a:solidFill>
                  <a:schemeClr val="tx1"/>
                </a:solidFill>
                <a:hlinkClick r:id="rId5"/>
              </a:rPr>
              <a:t>смотреть</a:t>
            </a:r>
            <a:r>
              <a:rPr lang="ru-RU" sz="25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sz="2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 flipH="1">
            <a:off x="450268" y="3645918"/>
            <a:ext cx="142268" cy="903775"/>
            <a:chOff x="-2139950" y="-27475"/>
            <a:chExt cx="330200" cy="2097636"/>
          </a:xfrm>
        </p:grpSpPr>
        <p:sp>
          <p:nvSpPr>
            <p:cNvPr id="53" name="Овал 52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346" y="3645918"/>
            <a:ext cx="3754007" cy="256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187" y="2914485"/>
            <a:ext cx="4378746" cy="3985574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521151" y="3563596"/>
            <a:ext cx="1008403" cy="2905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667589" y="5899132"/>
            <a:ext cx="769121" cy="79475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501361" y="5366759"/>
            <a:ext cx="1196411" cy="92975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646870" y="307624"/>
            <a:ext cx="8868730" cy="1525105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Министерством подготовлены и размещены на официальном сайте в разделе «Деятельность» - «Региональный контроль» все документы и материалы по пяти направлениям профилактической работы, в том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числе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(смотреть):</a:t>
            </a:r>
            <a:endParaRPr lang="ru-RU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17" y="1832729"/>
            <a:ext cx="1032421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- </a:t>
            </a:r>
            <a:r>
              <a:rPr lang="ru-RU" sz="1600" b="1" dirty="0"/>
              <a:t>перечень нормативных правовых актов </a:t>
            </a:r>
            <a:r>
              <a:rPr lang="ru-RU" sz="1600" dirty="0"/>
              <a:t>с указанием структурных единиц этих актов, содержащих обязательные требования, оценка соблюдения которых является предметом контроля, утвержденный приказом департамента образования Белгородской области от 8 декабря 2021 года №  3592;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проверочные листы</a:t>
            </a:r>
            <a:r>
              <a:rPr lang="ru-RU" sz="1600" dirty="0"/>
              <a:t>, утвержденные приказом министерства образования Белгородской области от 27 января 2022 года № 276; 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руководства по соблюдению обязательных требований</a:t>
            </a:r>
            <a:r>
              <a:rPr lang="ru-RU" sz="1600" dirty="0"/>
              <a:t>, утвержденные первым заместителем министра области - начальником департамента образовательной политики министерства образования Белгородской области 25 февраля 2022 года;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перечень индикаторов риска </a:t>
            </a:r>
            <a:r>
              <a:rPr lang="ru-RU" sz="1600" dirty="0"/>
              <a:t>нарушений обязательных требований, утвержденный постановлением Правительства Белгородской области от 27 декабря 2021 года № 666-п;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программа профилактики на 2023 год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- </a:t>
            </a:r>
            <a:r>
              <a:rPr lang="ru-RU" sz="1600" b="1" dirty="0"/>
              <a:t>исчерпывающий перечень сведений</a:t>
            </a:r>
            <a:r>
              <a:rPr lang="ru-RU" sz="1600" dirty="0"/>
              <a:t>, которые могут запрашиваться контрольным (надзорным) органом у контролируемого лица;</a:t>
            </a:r>
          </a:p>
          <a:p>
            <a:pPr algn="just"/>
            <a:r>
              <a:rPr lang="ru-RU" sz="1600" dirty="0"/>
              <a:t>- сведения о способах получения </a:t>
            </a:r>
            <a:r>
              <a:rPr lang="ru-RU" sz="1600" b="1" dirty="0"/>
              <a:t>консультаций</a:t>
            </a:r>
            <a:r>
              <a:rPr lang="ru-RU" sz="1600" dirty="0"/>
              <a:t> по вопросам соблюдения обязательных требований;</a:t>
            </a:r>
          </a:p>
          <a:p>
            <a:pPr algn="just"/>
            <a:r>
              <a:rPr lang="ru-RU" sz="1600" dirty="0"/>
              <a:t>- сведения о порядке </a:t>
            </a:r>
            <a:r>
              <a:rPr lang="ru-RU" sz="1600" b="1" dirty="0"/>
              <a:t>досудебного обжалования </a:t>
            </a:r>
            <a:r>
              <a:rPr lang="ru-RU" sz="1600" dirty="0"/>
              <a:t>решений контрольного (надзорного) органа, действий (бездействия) его должностных лиц;</a:t>
            </a:r>
          </a:p>
          <a:p>
            <a:pPr algn="just"/>
            <a:r>
              <a:rPr lang="ru-RU" sz="1600" dirty="0"/>
              <a:t>- разъяснительные материалы, информационные письма, итоги проведения совещаний, информационные заметки для родителей (законных представителей), а также обзор типичных нарушений обязательных требований.  Попутно можно сразу какое-то пояснение, что такое проверочный лист.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9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9"/>
          <p:cNvSpPr/>
          <p:nvPr/>
        </p:nvSpPr>
        <p:spPr>
          <a:xfrm>
            <a:off x="437405" y="4807743"/>
            <a:ext cx="3276600" cy="135890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/>
                </a:solidFill>
              </a:rPr>
              <a:t>3 наблюдения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600" dirty="0">
                <a:solidFill>
                  <a:schemeClr val="tx1"/>
                </a:solidFill>
              </a:rPr>
              <a:t>за соблюдением обязательных требований (мониторинг безопасности).</a:t>
            </a:r>
          </a:p>
        </p:txBody>
      </p:sp>
      <p:sp>
        <p:nvSpPr>
          <p:cNvPr id="10" name="Прямоугольник: скругленные углы 5"/>
          <p:cNvSpPr/>
          <p:nvPr/>
        </p:nvSpPr>
        <p:spPr>
          <a:xfrm>
            <a:off x="833863" y="1737360"/>
            <a:ext cx="3404852" cy="2230951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dk1"/>
                </a:solidFill>
              </a:rPr>
              <a:t>50 консультаций:</a:t>
            </a:r>
          </a:p>
          <a:p>
            <a:pPr algn="ctr">
              <a:spcBef>
                <a:spcPts val="0"/>
              </a:spcBef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dk1"/>
                </a:solidFill>
              </a:rPr>
              <a:t>на личном приеме;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dk1"/>
                </a:solidFill>
              </a:rPr>
              <a:t>в ходе проведения профилактических визитов;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dk1"/>
                </a:solidFill>
              </a:rPr>
              <a:t>в ходе </a:t>
            </a:r>
            <a:r>
              <a:rPr lang="ru-RU" sz="1600" dirty="0">
                <a:solidFill>
                  <a:schemeClr val="tx1"/>
                </a:solidFill>
              </a:rPr>
              <a:t>телефонных разговоров.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Профилактические мероприятия</a:t>
            </a:r>
            <a:br>
              <a:rPr lang="ru-RU" sz="4000" b="1" dirty="0"/>
            </a:br>
            <a:r>
              <a:rPr lang="ru-RU" sz="4000" b="1" dirty="0"/>
              <a:t>в 2022 году</a:t>
            </a:r>
          </a:p>
        </p:txBody>
      </p:sp>
      <p:sp>
        <p:nvSpPr>
          <p:cNvPr id="19" name="Прямоугольник: скругленные углы 4"/>
          <p:cNvSpPr/>
          <p:nvPr/>
        </p:nvSpPr>
        <p:spPr>
          <a:xfrm>
            <a:off x="7870076" y="5301456"/>
            <a:ext cx="3398747" cy="8651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Контролируемое лицо имеет право </a:t>
            </a:r>
            <a:br>
              <a:rPr lang="ru-RU" sz="1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на полученное предостережение подать </a:t>
            </a:r>
            <a:r>
              <a:rPr lang="ru-RU" sz="1400" b="1" u="sng" dirty="0">
                <a:solidFill>
                  <a:schemeClr val="accent5">
                    <a:lumMod val="50000"/>
                  </a:schemeClr>
                </a:solidFill>
              </a:rPr>
              <a:t>возражение.</a:t>
            </a:r>
          </a:p>
        </p:txBody>
      </p:sp>
      <p:grpSp>
        <p:nvGrpSpPr>
          <p:cNvPr id="20" name="Группа 19"/>
          <p:cNvGrpSpPr/>
          <p:nvPr/>
        </p:nvGrpSpPr>
        <p:grpSpPr>
          <a:xfrm flipH="1">
            <a:off x="11503844" y="5282161"/>
            <a:ext cx="142268" cy="903775"/>
            <a:chOff x="-2139950" y="-27475"/>
            <a:chExt cx="330200" cy="2097636"/>
          </a:xfrm>
        </p:grpSpPr>
        <p:sp>
          <p:nvSpPr>
            <p:cNvPr id="21" name="Овал 20"/>
            <p:cNvSpPr/>
            <p:nvPr/>
          </p:nvSpPr>
          <p:spPr>
            <a:xfrm>
              <a:off x="-2082800" y="-27475"/>
              <a:ext cx="215900" cy="1631606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-2139950" y="1739961"/>
              <a:ext cx="330200" cy="330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Стрелка вправо 16"/>
          <p:cNvSpPr/>
          <p:nvPr/>
        </p:nvSpPr>
        <p:spPr>
          <a:xfrm>
            <a:off x="3879791" y="5301456"/>
            <a:ext cx="459593" cy="505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9"/>
          <p:cNvSpPr/>
          <p:nvPr/>
        </p:nvSpPr>
        <p:spPr>
          <a:xfrm>
            <a:off x="4488652" y="4874728"/>
            <a:ext cx="3276600" cy="135890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400" dirty="0">
                <a:solidFill>
                  <a:schemeClr val="tx1"/>
                </a:solidFill>
              </a:rPr>
              <a:t>По результатам мониторинга безопасности выдано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000" b="1" dirty="0">
                <a:solidFill>
                  <a:schemeClr val="tx1"/>
                </a:solidFill>
              </a:rPr>
              <a:t>8 предостережений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400" dirty="0">
                <a:solidFill>
                  <a:schemeClr val="tx1"/>
                </a:solidFill>
              </a:rPr>
              <a:t>о недопустимости нарушения обязательных требований.</a:t>
            </a:r>
          </a:p>
        </p:txBody>
      </p:sp>
      <p:sp>
        <p:nvSpPr>
          <p:cNvPr id="23" name="Прямоугольник: скругленные углы 5"/>
          <p:cNvSpPr/>
          <p:nvPr/>
        </p:nvSpPr>
        <p:spPr>
          <a:xfrm>
            <a:off x="5001563" y="1666430"/>
            <a:ext cx="4629548" cy="2221906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dk1"/>
                </a:solidFill>
              </a:rPr>
              <a:t>33 профилактических визита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22 по месту осуществления контролируемого лица и 11 в форме ВКС;</a:t>
            </a:r>
            <a:endParaRPr lang="ru-RU" sz="1600" b="1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9 по ходатайству контролируемых лиц, 24 обязательных </a:t>
            </a:r>
            <a:r>
              <a:rPr lang="ru-RU" sz="1600" dirty="0" err="1" smtClean="0">
                <a:solidFill>
                  <a:schemeClr val="tx1"/>
                </a:solidFill>
              </a:rPr>
              <a:t>профвизита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5251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/>
              <a:t>	</a:t>
            </a:r>
            <a:r>
              <a:rPr lang="ru-RU" sz="3000" dirty="0"/>
              <a:t>В 2022 году министерством подготовлены следующие разъяснительные информационные </a:t>
            </a:r>
            <a:r>
              <a:rPr lang="ru-RU" sz="3000" dirty="0" smtClean="0"/>
              <a:t>письма </a:t>
            </a:r>
            <a:r>
              <a:rPr lang="ru-RU" sz="2700" b="1" i="1" u="sng" dirty="0" smtClean="0">
                <a:hlinkClick r:id="rId3"/>
              </a:rPr>
              <a:t>(смотреть):</a:t>
            </a:r>
            <a:r>
              <a:rPr lang="ru-RU" sz="3000" b="1" i="1" u="sng" dirty="0"/>
              <a:t/>
            </a:r>
            <a:br>
              <a:rPr lang="ru-RU" sz="3000" b="1" i="1" u="sng" dirty="0"/>
            </a:br>
            <a:endParaRPr lang="ru-RU" sz="3000" b="1" i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535550" y="1832729"/>
            <a:ext cx="948012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- о типичных нарушениях по итогам проведения проверок;</a:t>
            </a:r>
          </a:p>
          <a:p>
            <a:pPr algn="just"/>
            <a:r>
              <a:rPr lang="ru-RU" sz="2400" dirty="0"/>
              <a:t>- о профилактических визитах;</a:t>
            </a:r>
          </a:p>
          <a:p>
            <a:pPr algn="just"/>
            <a:r>
              <a:rPr lang="ru-RU" sz="2400" dirty="0"/>
              <a:t>- о необходимости внесения изменений в Реестр в случае временного прекращения деятельности;</a:t>
            </a:r>
          </a:p>
          <a:p>
            <a:pPr algn="just"/>
            <a:r>
              <a:rPr lang="ru-RU" sz="2400" dirty="0"/>
              <a:t>- о необходимости внесения изменений в Реестр в случае проведения новых смен, не обозначенных в Реестре, в летнюю кампанию;</a:t>
            </a:r>
          </a:p>
          <a:p>
            <a:pPr algn="just"/>
            <a:r>
              <a:rPr lang="ru-RU" sz="2400" dirty="0"/>
              <a:t>- о необходимости включения в Реестр организаций, оказывающих услуги по отдыху и оздоровлению;</a:t>
            </a:r>
          </a:p>
          <a:p>
            <a:pPr algn="just"/>
            <a:r>
              <a:rPr lang="ru-RU" sz="2400" dirty="0"/>
              <a:t>- о необходимости исключения из Реестра в случае прекращения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8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5" descr="Герб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7" y="307624"/>
            <a:ext cx="1079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178757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Профилактические мероприятия</a:t>
            </a:r>
            <a:br>
              <a:rPr lang="ru-RU" sz="4000" b="1" dirty="0"/>
            </a:br>
            <a:r>
              <a:rPr lang="ru-RU" sz="4000" b="1" dirty="0"/>
              <a:t>в 2023 году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47906" y="4018957"/>
            <a:ext cx="4635795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Запланировано:</a:t>
            </a:r>
          </a:p>
          <a:p>
            <a:pPr algn="ctr"/>
            <a:endParaRPr lang="ru-RU" sz="1050" b="1" dirty="0"/>
          </a:p>
          <a:p>
            <a:pPr marL="342900" indent="-342900" algn="ctr">
              <a:buFontTx/>
              <a:buChar char="-"/>
            </a:pPr>
            <a:r>
              <a:rPr lang="ru-RU" sz="2200" b="1" dirty="0"/>
              <a:t>10 обязательных профилактических </a:t>
            </a:r>
            <a:r>
              <a:rPr lang="ru-RU" sz="2200" b="1" dirty="0" smtClean="0"/>
              <a:t>визитов </a:t>
            </a:r>
            <a:r>
              <a:rPr lang="ru-RU" sz="2200" b="1" dirty="0" smtClean="0">
                <a:hlinkClick r:id="rId3"/>
              </a:rPr>
              <a:t>(смотреть)</a:t>
            </a:r>
            <a:endParaRPr lang="ru-RU" sz="2200" b="1" dirty="0"/>
          </a:p>
          <a:p>
            <a:pPr algn="ctr"/>
            <a:endParaRPr lang="ru-RU" sz="1000" b="1" dirty="0"/>
          </a:p>
          <a:p>
            <a:pPr algn="ctr"/>
            <a:r>
              <a:rPr lang="ru-RU" sz="2200" b="1" dirty="0"/>
              <a:t>- 9 мониторингов безопасности.</a:t>
            </a:r>
          </a:p>
          <a:p>
            <a:endParaRPr lang="ru-RU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86245" y="3928863"/>
            <a:ext cx="5309019" cy="274083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ПРОФВИЗИТ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 может проводится по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</a:rPr>
              <a:t>инициативе</a:t>
            </a: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 организации отдыха детей и их оздоровления;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цель – повышение информированности о способах соблюдения обязательных требований;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все разъяснения носят рекомендательный характер;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</a:rPr>
              <a:t>По итогам </a:t>
            </a:r>
            <a:r>
              <a:rPr lang="ru-RU" sz="1500" b="1" dirty="0" err="1" smtClean="0">
                <a:solidFill>
                  <a:schemeClr val="accent5">
                    <a:lumMod val="50000"/>
                  </a:schemeClr>
                </a:solidFill>
              </a:rPr>
              <a:t>профвизита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</a:rPr>
              <a:t> нельзя </a:t>
            </a: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</a:rPr>
              <a:t>выдать предписание или оштрафовать.</a:t>
            </a:r>
            <a:endParaRPr lang="ru-RU" sz="15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917" y="1924051"/>
            <a:ext cx="94757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Профилактические мероприятия проводятся Министерством </a:t>
            </a:r>
            <a:br>
              <a:rPr lang="ru-RU" sz="2000" dirty="0"/>
            </a:br>
            <a:r>
              <a:rPr lang="ru-RU" sz="2000" dirty="0"/>
              <a:t>в соответствии с Программой профилактики рисков причинения вреда охраняемым законом ценностям при осуществлении регионального контроля, утвержденной приказом министерства образования   Белгородской области </a:t>
            </a:r>
            <a:r>
              <a:rPr lang="ru-RU" sz="2000" b="1" dirty="0" smtClean="0">
                <a:hlinkClick r:id="rId4"/>
              </a:rPr>
              <a:t>(смотреть)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2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2104</TotalTime>
  <Words>911</Words>
  <Application>Microsoft Office PowerPoint</Application>
  <PresentationFormat>Широкоэкранный</PresentationFormat>
  <Paragraphs>128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С 1 января 2022 года контроль осуществляется на основании Положения о региональном государственном контроле (надзоре) за достоверностью, актуальностью и полнотой сведений об организациях отдыха детей и их оздоровления, утвержденного постановлением Правительства Белгородской области от 27 сентября 2021 года № 428-пп (смотреть). </vt:lpstr>
      <vt:lpstr>Особенности контрольной (надзорной) деятельности в 2022-2023 гг.</vt:lpstr>
      <vt:lpstr>Контрольная (надзорная) деятельность  в 2022 году</vt:lpstr>
      <vt:lpstr>Приказом министерства образования от  25 августа  2022 года № 2733 объекты регионального контроля отнесены к определенным категориям риска (смотреть).   На главной странице сайта министерства образования размещена ссылка на виджет с категориями риска (смотреть)</vt:lpstr>
      <vt:lpstr>Министерством подготовлены и размещены на официальном сайте в разделе «Деятельность» - «Региональный контроль» все документы и материалы по пяти направлениям профилактической работы, в том числе (смотреть):</vt:lpstr>
      <vt:lpstr>Профилактические мероприятия в 2022 году</vt:lpstr>
      <vt:lpstr> В 2022 году министерством подготовлены следующие разъяснительные информационные письма (смотреть): </vt:lpstr>
      <vt:lpstr>Профилактические мероприятия в 2023 году</vt:lpstr>
      <vt:lpstr>Наблюдение за соблюдением обязательных требований (мониторинг безопасности)</vt:lpstr>
      <vt:lpstr> </vt:lpstr>
      <vt:lpstr>Используемые  информационные системы: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ЧенцоваОВ</cp:lastModifiedBy>
  <cp:revision>253</cp:revision>
  <cp:lastPrinted>2023-02-20T14:13:31Z</cp:lastPrinted>
  <dcterms:created xsi:type="dcterms:W3CDTF">2022-11-29T07:17:37Z</dcterms:created>
  <dcterms:modified xsi:type="dcterms:W3CDTF">2023-02-21T11:02:56Z</dcterms:modified>
</cp:coreProperties>
</file>