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3"/>
  </p:notesMasterIdLst>
  <p:sldIdLst>
    <p:sldId id="256" r:id="rId2"/>
    <p:sldId id="276" r:id="rId3"/>
    <p:sldId id="264" r:id="rId4"/>
    <p:sldId id="277" r:id="rId5"/>
    <p:sldId id="282" r:id="rId6"/>
    <p:sldId id="281" r:id="rId7"/>
    <p:sldId id="279" r:id="rId8"/>
    <p:sldId id="280" r:id="rId9"/>
    <p:sldId id="268" r:id="rId10"/>
    <p:sldId id="272" r:id="rId11"/>
    <p:sldId id="275" r:id="rId12"/>
  </p:sldIdLst>
  <p:sldSz cx="12192000" cy="6858000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4BD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433" autoAdjust="0"/>
  </p:normalViewPr>
  <p:slideViewPr>
    <p:cSldViewPr snapToGrid="0">
      <p:cViewPr varScale="1">
        <p:scale>
          <a:sx n="112" d="100"/>
          <a:sy n="112" d="100"/>
        </p:scale>
        <p:origin x="51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7E87E8-CF22-4632-91BB-A192B46A28B3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87126"/>
            <a:ext cx="5486400" cy="39167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1A5A01-0865-4942-B3B9-FBC4171269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1549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Заметки 2"/>
          <p:cNvSpPr>
            <a:spLocks noGrp="1"/>
          </p:cNvSpPr>
          <p:nvPr>
            <p:ph type="body" idx="1"/>
          </p:nvPr>
        </p:nvSpPr>
        <p:spPr bwMode="auto">
          <a:xfrm>
            <a:off x="134938" y="3512632"/>
            <a:ext cx="9656762" cy="332784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14340" name="Номер слайда 3"/>
          <p:cNvSpPr txBox="1">
            <a:spLocks noGrp="1"/>
          </p:cNvSpPr>
          <p:nvPr/>
        </p:nvSpPr>
        <p:spPr bwMode="auto">
          <a:xfrm>
            <a:off x="5621338" y="7023537"/>
            <a:ext cx="4303712" cy="3695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8" tIns="45714" rIns="91428" bIns="45714" anchor="b"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r" eaLnBrk="1" hangingPunct="1"/>
            <a:fld id="{D061E204-B890-4920-BEAB-F7BA0F05F0F5}" type="slidenum">
              <a:rPr lang="ru-RU" altLang="ru-RU" sz="1200">
                <a:solidFill>
                  <a:srgbClr val="000000"/>
                </a:solidFill>
                <a:latin typeface="Calibri" panose="020F0502020204030204" pitchFamily="34" charset="0"/>
              </a:rPr>
              <a:pPr algn="r" eaLnBrk="1" hangingPunct="1"/>
              <a:t>1</a:t>
            </a:fld>
            <a:endParaRPr lang="ru-RU" altLang="ru-RU" sz="12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63501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1A5A01-0865-4942-B3B9-FBC41712698C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47894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1A5A01-0865-4942-B3B9-FBC41712698C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14741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1A5A01-0865-4942-B3B9-FBC41712698C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92568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1A5A01-0865-4942-B3B9-FBC41712698C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32896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1A5A01-0865-4942-B3B9-FBC41712698C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69591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1A5A01-0865-4942-B3B9-FBC41712698C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12872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7A0D5-1703-4279-AA41-7D6D39DCEA3C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9BF4-D72B-4A68-939A-4FCE4FA983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5986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7A0D5-1703-4279-AA41-7D6D39DCEA3C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9BF4-D72B-4A68-939A-4FCE4FA983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6312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7A0D5-1703-4279-AA41-7D6D39DCEA3C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9BF4-D72B-4A68-939A-4FCE4FA983EE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56078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7A0D5-1703-4279-AA41-7D6D39DCEA3C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9BF4-D72B-4A68-939A-4FCE4FA983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50121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7A0D5-1703-4279-AA41-7D6D39DCEA3C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9BF4-D72B-4A68-939A-4FCE4FA983EE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775783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7A0D5-1703-4279-AA41-7D6D39DCEA3C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9BF4-D72B-4A68-939A-4FCE4FA983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07525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7A0D5-1703-4279-AA41-7D6D39DCEA3C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9BF4-D72B-4A68-939A-4FCE4FA983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5208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7A0D5-1703-4279-AA41-7D6D39DCEA3C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9BF4-D72B-4A68-939A-4FCE4FA983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1034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7A0D5-1703-4279-AA41-7D6D39DCEA3C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9BF4-D72B-4A68-939A-4FCE4FA983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4321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7A0D5-1703-4279-AA41-7D6D39DCEA3C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9BF4-D72B-4A68-939A-4FCE4FA983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3184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7A0D5-1703-4279-AA41-7D6D39DCEA3C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9BF4-D72B-4A68-939A-4FCE4FA983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989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7A0D5-1703-4279-AA41-7D6D39DCEA3C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9BF4-D72B-4A68-939A-4FCE4FA983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5256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7A0D5-1703-4279-AA41-7D6D39DCEA3C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9BF4-D72B-4A68-939A-4FCE4FA983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3208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7A0D5-1703-4279-AA41-7D6D39DCEA3C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9BF4-D72B-4A68-939A-4FCE4FA983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6487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7A0D5-1703-4279-AA41-7D6D39DCEA3C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9BF4-D72B-4A68-939A-4FCE4FA983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724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7A0D5-1703-4279-AA41-7D6D39DCEA3C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9BF4-D72B-4A68-939A-4FCE4FA983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530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B7A0D5-1703-4279-AA41-7D6D39DCEA3C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31C9BF4-D72B-4A68-939A-4FCE4FA983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8622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&#1086;&#1073;&#1088;&#1072;&#1079;&#1086;&#1074;&#1072;&#1085;&#1080;&#1077;31.&#1088;&#1092;/normativno-pravovye-akty/" TargetMode="External"/><Relationship Id="rId4" Type="http://schemas.openxmlformats.org/officeDocument/2006/relationships/hyperlink" Target="http://&#1086;&#1073;&#1088;&#1072;&#1079;&#1086;&#1074;&#1072;&#1085;&#1080;&#1077;31.&#1088;&#1092;/media/site_platform_media/2021/11/19/428-pp.pdf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hyperlink" Target="http://&#1086;&#1073;&#1088;&#1072;&#1079;&#1086;&#1074;&#1072;&#1085;&#1080;&#1077;31.&#1088;&#1092;/reestr-organizacij-otdyha-detej-i-ih-ozdorovleniya/" TargetMode="External"/><Relationship Id="rId4" Type="http://schemas.openxmlformats.org/officeDocument/2006/relationships/hyperlink" Target="http://&#1086;&#1073;&#1088;&#1072;&#1079;&#1086;&#1074;&#1072;&#1085;&#1080;&#1077;31.&#1088;&#1092;/media/site_platform_media/2023/1/26/prikaz-171-25012023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&#1086;&#1073;&#1088;&#1072;&#1079;&#1086;&#1074;&#1072;&#1085;&#1080;&#1077;31.&#1088;&#1092;/informirovanie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&#1086;&#1073;&#1088;&#1072;&#1079;&#1086;&#1074;&#1072;&#1085;&#1080;&#1077;31.&#1088;&#1092;/informirovanie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&#1086;&#1073;&#1088;&#1072;&#1079;&#1086;&#1074;&#1072;&#1085;&#1080;&#1077;31.&#1088;&#1092;/media/site_platform_media/2023/1/31/plan-profvizitov-2023_mX81VcT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&#1086;&#1073;&#1088;&#1072;&#1079;&#1086;&#1074;&#1072;&#1085;&#1080;&#1077;31.&#1088;&#1092;/profilakticheskie-meropriyatiya/" TargetMode="External"/><Relationship Id="rId4" Type="http://schemas.openxmlformats.org/officeDocument/2006/relationships/hyperlink" Target="http://&#1086;&#1073;&#1088;&#1072;&#1079;&#1086;&#1074;&#1072;&#1085;&#1080;&#1077;31.&#1088;&#1092;/media/site_platform_media/2023/3/29/plan-profvizitov-2023.pdf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Заголовок 1"/>
          <p:cNvSpPr txBox="1">
            <a:spLocks/>
          </p:cNvSpPr>
          <p:nvPr/>
        </p:nvSpPr>
        <p:spPr bwMode="auto">
          <a:xfrm>
            <a:off x="2018719" y="1593499"/>
            <a:ext cx="8150446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Особенности осуществления 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регионального государственного контроля (надзора)</a:t>
            </a:r>
          </a:p>
          <a:p>
            <a:pPr algn="ctr"/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достоверностью, актуальностью и полнотой </a:t>
            </a:r>
          </a:p>
          <a:p>
            <a:pPr algn="ctr"/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сведений об организациях отдыха детей </a:t>
            </a:r>
          </a:p>
          <a:p>
            <a:pPr algn="ctr"/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их оздоровления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ru-RU" sz="1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defRPr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1028"/>
          <p:cNvSpPr>
            <a:spLocks noChangeArrowheads="1"/>
          </p:cNvSpPr>
          <p:nvPr/>
        </p:nvSpPr>
        <p:spPr bwMode="auto">
          <a:xfrm>
            <a:off x="2713261" y="473509"/>
            <a:ext cx="6958012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000" b="1" dirty="0"/>
              <a:t>Министерство образования Белгородской области</a:t>
            </a:r>
          </a:p>
          <a:p>
            <a:pPr algn="ctr">
              <a:defRPr/>
            </a:pPr>
            <a:endParaRPr lang="ru-RU" b="1" dirty="0"/>
          </a:p>
          <a:p>
            <a:pPr algn="ctr">
              <a:defRPr/>
            </a:pPr>
            <a:r>
              <a:rPr lang="ru-RU" sz="2000" b="1" dirty="0"/>
              <a:t>Департамент образовательной политики</a:t>
            </a:r>
          </a:p>
        </p:txBody>
      </p:sp>
      <p:pic>
        <p:nvPicPr>
          <p:cNvPr id="13316" name="Рисунок 5" descr="Герб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544" y="307624"/>
            <a:ext cx="1079500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093942" y="5094975"/>
            <a:ext cx="5571067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700" b="1" dirty="0"/>
              <a:t>Ченцова Ольга Викторовна, </a:t>
            </a:r>
            <a:r>
              <a:rPr lang="ru-RU" sz="1700" dirty="0"/>
              <a:t>консультант отдела оценки качества образования и государственной итоговой аттестации департамента образовательной политики министерства образования Белгородской области</a:t>
            </a:r>
            <a:endParaRPr lang="ru-RU" sz="17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5728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Герб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917" y="307624"/>
            <a:ext cx="1079500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178757" y="286603"/>
            <a:ext cx="10058400" cy="145075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/>
              <a:t>Используемые </a:t>
            </a:r>
            <a:br>
              <a:rPr lang="ru-RU" sz="4000" b="1" dirty="0"/>
            </a:br>
            <a:r>
              <a:rPr lang="ru-RU" sz="4000" b="1" dirty="0"/>
              <a:t>информационные системы: </a:t>
            </a:r>
            <a:br>
              <a:rPr lang="ru-RU" sz="4000" b="1" dirty="0"/>
            </a:br>
            <a:endParaRPr lang="ru-RU" sz="4000" b="1" dirty="0"/>
          </a:p>
        </p:txBody>
      </p:sp>
      <p:sp>
        <p:nvSpPr>
          <p:cNvPr id="15" name="Левая фигурная скобка 14"/>
          <p:cNvSpPr/>
          <p:nvPr/>
        </p:nvSpPr>
        <p:spPr>
          <a:xfrm rot="16200000">
            <a:off x="10936369" y="1499174"/>
            <a:ext cx="329948" cy="1705064"/>
          </a:xfrm>
          <a:prstGeom prst="leftBrac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2159" y="3020251"/>
            <a:ext cx="3019896" cy="320535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4114" y="1737360"/>
            <a:ext cx="3049538" cy="3247653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30562" y="1737360"/>
            <a:ext cx="2908424" cy="3100968"/>
          </a:xfrm>
          <a:prstGeom prst="rect">
            <a:avLst/>
          </a:prstGeom>
        </p:spPr>
      </p:pic>
      <p:sp>
        <p:nvSpPr>
          <p:cNvPr id="22" name="Прямоугольник 21"/>
          <p:cNvSpPr/>
          <p:nvPr/>
        </p:nvSpPr>
        <p:spPr>
          <a:xfrm>
            <a:off x="9773095" y="-280766"/>
            <a:ext cx="3327788" cy="464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lnSpc>
                <a:spcPct val="150000"/>
              </a:lnSpc>
              <a:spcAft>
                <a:spcPts val="0"/>
              </a:spcAft>
            </a:pPr>
            <a:r>
              <a:rPr lang="ru-RU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31971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67657" y="2607772"/>
            <a:ext cx="658233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Благодарю за </a:t>
            </a:r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внимание!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8054" y="5848350"/>
            <a:ext cx="424824" cy="424824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4863832" y="5860707"/>
            <a:ext cx="214674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(4722) 32-12-56</a:t>
            </a:r>
          </a:p>
        </p:txBody>
      </p:sp>
    </p:spTree>
    <p:extLst>
      <p:ext uri="{BB962C8B-B14F-4D97-AF65-F5344CB8AC3E}">
        <p14:creationId xmlns:p14="http://schemas.microsoft.com/office/powerpoint/2010/main" val="2906610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5" descr="Герб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917" y="307624"/>
            <a:ext cx="1079500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Заголовок 1"/>
          <p:cNvSpPr>
            <a:spLocks noGrp="1"/>
          </p:cNvSpPr>
          <p:nvPr>
            <p:ph type="title"/>
          </p:nvPr>
        </p:nvSpPr>
        <p:spPr>
          <a:xfrm>
            <a:off x="1683417" y="286603"/>
            <a:ext cx="7819507" cy="1450757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1 января 2022 года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онтроль осуществляется на основании Положения о региональном государственном контроле (надзоре) за достоверностью, актуальностью и полнотой сведений об организациях отдыха детей и их оздоровления, утвержденного постановлением Правительства Белгородской области от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27 сентября 2021 года № 428-пп 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(смотреть)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70073" y="1442808"/>
            <a:ext cx="932027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  <a:tabLst>
                <a:tab pos="3330575" algn="l"/>
              </a:tabLst>
            </a:pP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3330575" algn="l"/>
              </a:tabLst>
            </a:pP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3330575" algn="l"/>
              </a:tabLst>
            </a:pP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Перечень нормативных правовых актов, содержащих обязательные требования, соблюдение которых оценивается при осуществлении регионального контроля 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hlinkClick r:id="rId5"/>
              </a:rPr>
              <a:t>(смотреть):</a:t>
            </a:r>
            <a:endParaRPr lang="ru-RU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3330575" algn="l"/>
              </a:tabLst>
            </a:pP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Tx/>
              <a:buChar char="-"/>
              <a:tabLst>
                <a:tab pos="3330575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Федеральный закон от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24 июля 1998 года № 124-ФЗ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«Об основных гарантиях прав ребенка в Российской Федерации»;</a:t>
            </a:r>
          </a:p>
          <a:p>
            <a:pPr algn="just">
              <a:spcAft>
                <a:spcPts val="0"/>
              </a:spcAft>
              <a:tabLst>
                <a:tab pos="3330575" algn="l"/>
              </a:tabLst>
            </a:pP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Tx/>
              <a:buChar char="-"/>
              <a:tabLst>
                <a:tab pos="3330575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Приказ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Минпросвещения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России от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21 октября 2019 года № 570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«Об утверждении общих принципов формирования и ведения реестров организаций отдыха детей и их оздоровления, а также типового реестра организаций отдыха детей и их оздоровления»;</a:t>
            </a:r>
          </a:p>
          <a:p>
            <a:pPr marL="285750" indent="-285750" algn="just">
              <a:spcAft>
                <a:spcPts val="0"/>
              </a:spcAft>
              <a:buFontTx/>
              <a:buChar char="-"/>
              <a:tabLst>
                <a:tab pos="3330575" algn="l"/>
              </a:tabLst>
            </a:pP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Tx/>
              <a:buChar char="-"/>
              <a:tabLst>
                <a:tab pos="3330575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Приказ департамента образования Белгородской области от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21 февраля 2020 года </a:t>
            </a:r>
            <a:b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№ 440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«Об утверждении Порядка формирования и ведения реестров организаций отдыха детей и их оздоровления, а также типового реестра организаций отдыха детей и их оздоровления на территории Белгородской области».</a:t>
            </a:r>
          </a:p>
          <a:p>
            <a:pPr marL="285750" indent="-285750" algn="just">
              <a:spcAft>
                <a:spcPts val="0"/>
              </a:spcAft>
              <a:buFontTx/>
              <a:buChar char="-"/>
              <a:tabLst>
                <a:tab pos="3330575" algn="l"/>
              </a:tabLst>
            </a:pP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0605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Соединительная линия уступом 12"/>
          <p:cNvCxnSpPr>
            <a:stCxn id="10" idx="3"/>
            <a:endCxn id="21" idx="1"/>
          </p:cNvCxnSpPr>
          <p:nvPr/>
        </p:nvCxnSpPr>
        <p:spPr>
          <a:xfrm flipV="1">
            <a:off x="6808207" y="2481566"/>
            <a:ext cx="1530026" cy="1251350"/>
          </a:xfrm>
          <a:prstGeom prst="bentConnector3">
            <a:avLst>
              <a:gd name="adj1" fmla="val 50000"/>
            </a:avLst>
          </a:prstGeom>
          <a:ln w="381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4" name="Рисунок 5" descr="Герб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917" y="307624"/>
            <a:ext cx="1079500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Стрелка: пятиугольник 3"/>
          <p:cNvSpPr/>
          <p:nvPr/>
        </p:nvSpPr>
        <p:spPr>
          <a:xfrm>
            <a:off x="259678" y="2637606"/>
            <a:ext cx="3071841" cy="818540"/>
          </a:xfrm>
          <a:prstGeom prst="homePlate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</a:rPr>
              <a:t>Постановление Правительства Российской Федерации </a:t>
            </a:r>
            <a:br>
              <a:rPr lang="ru-RU" sz="1400" b="1" dirty="0">
                <a:solidFill>
                  <a:schemeClr val="tx1"/>
                </a:solidFill>
              </a:rPr>
            </a:br>
            <a:r>
              <a:rPr lang="ru-RU" sz="1400" b="1" dirty="0">
                <a:solidFill>
                  <a:schemeClr val="tx1"/>
                </a:solidFill>
              </a:rPr>
              <a:t>от 10 марта 2022 г. № 336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</a:rPr>
              <a:t>(с изменениями)</a:t>
            </a:r>
          </a:p>
        </p:txBody>
      </p:sp>
      <p:sp>
        <p:nvSpPr>
          <p:cNvPr id="8" name="Прямоугольник: скругленные углы 4"/>
          <p:cNvSpPr/>
          <p:nvPr/>
        </p:nvSpPr>
        <p:spPr>
          <a:xfrm>
            <a:off x="3409460" y="2048972"/>
            <a:ext cx="3398747" cy="865187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tx1"/>
                </a:solidFill>
              </a:rPr>
              <a:t>Отмена всех запланированных </a:t>
            </a:r>
            <a:br>
              <a:rPr lang="ru-RU" sz="1400" b="1" dirty="0">
                <a:solidFill>
                  <a:schemeClr val="tx1"/>
                </a:solidFill>
              </a:rPr>
            </a:br>
            <a:r>
              <a:rPr lang="ru-RU" sz="1400" b="1" dirty="0">
                <a:solidFill>
                  <a:schemeClr val="tx1"/>
                </a:solidFill>
              </a:rPr>
              <a:t>до конца 2022 года плановых проверок</a:t>
            </a:r>
          </a:p>
        </p:txBody>
      </p:sp>
      <p:sp>
        <p:nvSpPr>
          <p:cNvPr id="10" name="Прямоугольник: скругленные углы 4"/>
          <p:cNvSpPr/>
          <p:nvPr/>
        </p:nvSpPr>
        <p:spPr>
          <a:xfrm>
            <a:off x="3409461" y="3300322"/>
            <a:ext cx="3398746" cy="865187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tx1"/>
                </a:solidFill>
              </a:rPr>
              <a:t>В 2023 году плановые проверки проводятся только в отношении объектов контроля </a:t>
            </a:r>
            <a:r>
              <a:rPr lang="ru-RU" sz="1400" b="1" u="sng" dirty="0">
                <a:solidFill>
                  <a:schemeClr val="tx1"/>
                </a:solidFill>
              </a:rPr>
              <a:t>высокой категории риска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8338233" y="2048972"/>
            <a:ext cx="2766451" cy="865187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</a:rPr>
              <a:t>Высокая категория риска</a:t>
            </a:r>
          </a:p>
          <a:p>
            <a:pPr algn="ctr"/>
            <a:r>
              <a:rPr lang="ru-RU" sz="1400" b="1" dirty="0">
                <a:solidFill>
                  <a:schemeClr val="tx1"/>
                </a:solidFill>
              </a:rPr>
              <a:t>(загородные лагеря круглогодичного типа)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8945567" y="3023787"/>
            <a:ext cx="3141875" cy="1511981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Наличие обращения (жалобы, заявления) о фактах нарушения обязательных требований, признанного обоснованным </a:t>
            </a:r>
            <a:br>
              <a:rPr lang="ru-RU" sz="1400" dirty="0">
                <a:solidFill>
                  <a:schemeClr val="tx1"/>
                </a:solidFill>
              </a:rPr>
            </a:br>
            <a:r>
              <a:rPr lang="ru-RU" sz="1400" dirty="0">
                <a:solidFill>
                  <a:schemeClr val="tx1"/>
                </a:solidFill>
              </a:rPr>
              <a:t>по результатам рассмотрения </a:t>
            </a:r>
            <a:br>
              <a:rPr lang="ru-RU" sz="1400" dirty="0">
                <a:solidFill>
                  <a:schemeClr val="tx1"/>
                </a:solidFill>
              </a:rPr>
            </a:b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8905983" y="4599268"/>
            <a:ext cx="3181460" cy="2258731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50" dirty="0">
                <a:solidFill>
                  <a:schemeClr val="tx1"/>
                </a:solidFill>
              </a:rPr>
              <a:t>Наличие вступившего в законную силу постановления о назначении административного наказания контролируемому лицу за совершение административного правонарушения в сфере образования, предусмотренного статьями 19.4 и 19.4.1, частью 1 статьи 19.5, статьями 19.6, 19.7, 14.65 КоАП РФ </a:t>
            </a:r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>
            <a:off x="8556268" y="2824948"/>
            <a:ext cx="0" cy="2801153"/>
          </a:xfrm>
          <a:prstGeom prst="line">
            <a:avLst/>
          </a:prstGeom>
          <a:ln w="381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>
            <a:off x="8556268" y="5626101"/>
            <a:ext cx="389299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>
            <a:off x="8556268" y="3722774"/>
            <a:ext cx="389299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35" name="Заголовок 1"/>
          <p:cNvSpPr>
            <a:spLocks noGrp="1"/>
          </p:cNvSpPr>
          <p:nvPr>
            <p:ph type="title"/>
          </p:nvPr>
        </p:nvSpPr>
        <p:spPr>
          <a:xfrm>
            <a:off x="1178757" y="286603"/>
            <a:ext cx="10058400" cy="1450757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chemeClr val="tx1"/>
                </a:solidFill>
              </a:rPr>
              <a:t>Особенности контрольной (надзорной) деятельности в 2022-2023 гг.</a:t>
            </a:r>
          </a:p>
        </p:txBody>
      </p:sp>
      <p:grpSp>
        <p:nvGrpSpPr>
          <p:cNvPr id="40" name="Группа 39"/>
          <p:cNvGrpSpPr/>
          <p:nvPr/>
        </p:nvGrpSpPr>
        <p:grpSpPr>
          <a:xfrm>
            <a:off x="4699001" y="4154658"/>
            <a:ext cx="629542" cy="526766"/>
            <a:chOff x="3137921" y="5053472"/>
            <a:chExt cx="420025" cy="351454"/>
          </a:xfrm>
        </p:grpSpPr>
        <p:sp>
          <p:nvSpPr>
            <p:cNvPr id="38" name="Нашивка 37"/>
            <p:cNvSpPr/>
            <p:nvPr/>
          </p:nvSpPr>
          <p:spPr>
            <a:xfrm rot="5400000">
              <a:off x="3193991" y="5040970"/>
              <a:ext cx="307886" cy="420025"/>
            </a:xfrm>
            <a:prstGeom prst="chevron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39" name="Нашивка 38"/>
            <p:cNvSpPr/>
            <p:nvPr/>
          </p:nvSpPr>
          <p:spPr>
            <a:xfrm rot="5400000">
              <a:off x="3249846" y="5017746"/>
              <a:ext cx="196174" cy="267625"/>
            </a:xfrm>
            <a:prstGeom prst="chevron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grpSp>
        <p:nvGrpSpPr>
          <p:cNvPr id="55" name="Группа 54"/>
          <p:cNvGrpSpPr/>
          <p:nvPr/>
        </p:nvGrpSpPr>
        <p:grpSpPr>
          <a:xfrm flipH="1">
            <a:off x="6828860" y="4567454"/>
            <a:ext cx="142268" cy="903775"/>
            <a:chOff x="-2139950" y="-27475"/>
            <a:chExt cx="330200" cy="2097636"/>
          </a:xfrm>
        </p:grpSpPr>
        <p:sp>
          <p:nvSpPr>
            <p:cNvPr id="53" name="Овал 52"/>
            <p:cNvSpPr/>
            <p:nvPr/>
          </p:nvSpPr>
          <p:spPr>
            <a:xfrm>
              <a:off x="-2082800" y="-27475"/>
              <a:ext cx="215900" cy="1631606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-2139950" y="1739961"/>
              <a:ext cx="330200" cy="330200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7" name="Скругленный прямоугольник 36"/>
          <p:cNvSpPr/>
          <p:nvPr/>
        </p:nvSpPr>
        <p:spPr>
          <a:xfrm>
            <a:off x="3704572" y="4669814"/>
            <a:ext cx="2766451" cy="865187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</a:rPr>
              <a:t>В ноябре 2023 года плановая проверка </a:t>
            </a:r>
            <a:br>
              <a:rPr lang="ru-RU" sz="1400" b="1" dirty="0">
                <a:solidFill>
                  <a:schemeClr val="tx1"/>
                </a:solidFill>
              </a:rPr>
            </a:br>
            <a:r>
              <a:rPr lang="ru-RU" sz="1400" b="1" dirty="0">
                <a:solidFill>
                  <a:schemeClr val="tx1"/>
                </a:solidFill>
              </a:rPr>
              <a:t>ООО «Санаторий </a:t>
            </a:r>
            <a:br>
              <a:rPr lang="ru-RU" sz="1400" b="1" dirty="0">
                <a:solidFill>
                  <a:schemeClr val="tx1"/>
                </a:solidFill>
              </a:rPr>
            </a:br>
            <a:r>
              <a:rPr lang="ru-RU" sz="1400" b="1" dirty="0">
                <a:solidFill>
                  <a:schemeClr val="tx1"/>
                </a:solidFill>
              </a:rPr>
              <a:t>«ПЕРВОЕ МАЯ»</a:t>
            </a:r>
          </a:p>
        </p:txBody>
      </p:sp>
      <p:sp>
        <p:nvSpPr>
          <p:cNvPr id="43" name="Прямоугольник: скругленные углы 4"/>
          <p:cNvSpPr/>
          <p:nvPr/>
        </p:nvSpPr>
        <p:spPr>
          <a:xfrm>
            <a:off x="107492" y="4190890"/>
            <a:ext cx="3398747" cy="1795046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tx1"/>
                </a:solidFill>
              </a:rPr>
              <a:t>Внеплановые</a:t>
            </a:r>
            <a:r>
              <a:rPr lang="ru-RU" sz="1400" dirty="0">
                <a:solidFill>
                  <a:schemeClr val="tx1"/>
                </a:solidFill>
              </a:rPr>
              <a:t> проверки проводятся только при условии согласования с </a:t>
            </a:r>
            <a:r>
              <a:rPr lang="ru-RU" sz="1400" b="1" dirty="0">
                <a:solidFill>
                  <a:schemeClr val="tx1"/>
                </a:solidFill>
              </a:rPr>
              <a:t>органами прокуратуры </a:t>
            </a:r>
            <a:r>
              <a:rPr lang="ru-RU" sz="1400" dirty="0">
                <a:solidFill>
                  <a:schemeClr val="tx1"/>
                </a:solidFill>
              </a:rPr>
              <a:t>при непосредственной угрозе причинения вреда жизни и тяжкого вреда здоровью граждан, по фактам причинения вреда жизни и тяжкого вреда здоровью граждан</a:t>
            </a:r>
            <a:endParaRPr lang="ru-RU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287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5" descr="Герб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486" y="260731"/>
            <a:ext cx="1079500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14530" y="1740016"/>
            <a:ext cx="909604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Типичные нарушения, выявленные в ходе проведения плановых проверок:</a:t>
            </a:r>
          </a:p>
          <a:p>
            <a:pPr algn="ctr"/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Организационно-правовая форма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отдыха детей и их оздоровления (далее – Организация), внесенная в Реестр, должна соответствовать форме, указанной в уставе Организации (в большинстве случаев это (муниципальное учреждение)).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Наименование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типа Организации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указанное в Реестре, должно соответствовать статье 1 Федерального закона «Об основных гарантиях прав ребенка в Российской Федерации» </a:t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24 июля l998 года № 124-ФЗ, определяющей, что организации отдыха детей и их оздоровления – это организации сезонного или круглогодичного действия,  стационарного </a:t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(или) нестационарного типа, с круглосуточным или дневным пребыванием.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В Реестр должны быть внесены все используемые Организацией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объекты (здания, строения, сооружения) с датами ввода их в эксплуатацию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В Реестре должна содержаться информация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результатах проведения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органами, осуществляющими государственный контроль (надзор) всех плановых и внеплановых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проверок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текущем и в предыдущем годах.</a:t>
            </a:r>
          </a:p>
        </p:txBody>
      </p:sp>
    </p:spTree>
    <p:extLst>
      <p:ext uri="{BB962C8B-B14F-4D97-AF65-F5344CB8AC3E}">
        <p14:creationId xmlns:p14="http://schemas.microsoft.com/office/powerpoint/2010/main" val="3693261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5" descr="Герб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917" y="307624"/>
            <a:ext cx="1079500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Скругленный прямоугольник 4"/>
          <p:cNvSpPr/>
          <p:nvPr/>
        </p:nvSpPr>
        <p:spPr>
          <a:xfrm>
            <a:off x="6507367" y="4907272"/>
            <a:ext cx="2649138" cy="161384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60960" tIns="60960" rIns="60960" bIns="60960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kern="1200"/>
              <a:t>Региональный уровень</a:t>
            </a:r>
          </a:p>
        </p:txBody>
      </p:sp>
      <p:sp>
        <p:nvSpPr>
          <p:cNvPr id="35" name="Заголовок 1"/>
          <p:cNvSpPr>
            <a:spLocks noGrp="1"/>
          </p:cNvSpPr>
          <p:nvPr>
            <p:ph type="title"/>
          </p:nvPr>
        </p:nvSpPr>
        <p:spPr>
          <a:xfrm>
            <a:off x="1939895" y="286603"/>
            <a:ext cx="9297262" cy="1450757"/>
          </a:xfrm>
        </p:spPr>
        <p:txBody>
          <a:bodyPr>
            <a:noAutofit/>
          </a:bodyPr>
          <a:lstStyle/>
          <a:p>
            <a:pPr algn="just"/>
            <a:r>
              <a:rPr lang="ru-RU" sz="2500" b="1" dirty="0">
                <a:solidFill>
                  <a:schemeClr val="tx1"/>
                </a:solidFill>
              </a:rPr>
              <a:t>Приказом министерства </a:t>
            </a:r>
            <a:r>
              <a:rPr lang="ru-RU" sz="2500" b="1" dirty="0" smtClean="0">
                <a:solidFill>
                  <a:schemeClr val="tx1"/>
                </a:solidFill>
              </a:rPr>
              <a:t>образования от  </a:t>
            </a:r>
            <a:r>
              <a:rPr lang="ru-RU" sz="2500" b="1" dirty="0">
                <a:solidFill>
                  <a:schemeClr val="tx1"/>
                </a:solidFill>
              </a:rPr>
              <a:t>25 августа </a:t>
            </a:r>
            <a:r>
              <a:rPr lang="ru-RU" sz="2500" b="1" dirty="0" smtClean="0">
                <a:solidFill>
                  <a:schemeClr val="tx1"/>
                </a:solidFill>
              </a:rPr>
              <a:t/>
            </a:r>
            <a:br>
              <a:rPr lang="ru-RU" sz="2500" b="1" dirty="0" smtClean="0">
                <a:solidFill>
                  <a:schemeClr val="tx1"/>
                </a:solidFill>
              </a:rPr>
            </a:br>
            <a:r>
              <a:rPr lang="ru-RU" sz="2500" b="1" dirty="0" smtClean="0">
                <a:solidFill>
                  <a:schemeClr val="tx1"/>
                </a:solidFill>
              </a:rPr>
              <a:t>2022 </a:t>
            </a:r>
            <a:r>
              <a:rPr lang="ru-RU" sz="2500" b="1" dirty="0">
                <a:solidFill>
                  <a:schemeClr val="tx1"/>
                </a:solidFill>
              </a:rPr>
              <a:t>года № 2733 объекты регионального контроля отнесены к определенным категориям </a:t>
            </a:r>
            <a:r>
              <a:rPr lang="ru-RU" sz="2500" b="1" dirty="0" smtClean="0">
                <a:solidFill>
                  <a:schemeClr val="tx1"/>
                </a:solidFill>
              </a:rPr>
              <a:t>риска </a:t>
            </a:r>
            <a:r>
              <a:rPr lang="ru-RU" sz="25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(</a:t>
            </a:r>
            <a:r>
              <a:rPr lang="ru-RU" sz="2500" b="1" dirty="0" smtClean="0">
                <a:solidFill>
                  <a:schemeClr val="tx1"/>
                </a:solidFill>
                <a:hlinkClick r:id="rId4"/>
              </a:rPr>
              <a:t>смотреть</a:t>
            </a:r>
            <a:r>
              <a:rPr lang="ru-RU" sz="25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)</a:t>
            </a:r>
            <a:r>
              <a:rPr lang="ru-RU" sz="2500" b="1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r>
              <a:rPr lang="ru-RU" sz="2500" b="1" dirty="0" smtClean="0">
                <a:solidFill>
                  <a:schemeClr val="tx1"/>
                </a:solidFill>
              </a:rPr>
              <a:t> </a:t>
            </a:r>
            <a:br>
              <a:rPr lang="ru-RU" sz="2500" b="1" dirty="0" smtClean="0">
                <a:solidFill>
                  <a:schemeClr val="tx1"/>
                </a:solidFill>
              </a:rPr>
            </a:br>
            <a:r>
              <a:rPr lang="ru-RU" sz="2500" b="1" dirty="0" smtClean="0">
                <a:solidFill>
                  <a:schemeClr val="tx1"/>
                </a:solidFill>
              </a:rPr>
              <a:t/>
            </a:r>
            <a:br>
              <a:rPr lang="ru-RU" sz="2500" b="1" dirty="0" smtClean="0">
                <a:solidFill>
                  <a:schemeClr val="tx1"/>
                </a:solidFill>
              </a:rPr>
            </a:br>
            <a:r>
              <a:rPr lang="ru-RU" sz="2500" b="1" dirty="0" smtClean="0">
                <a:solidFill>
                  <a:schemeClr val="tx1"/>
                </a:solidFill>
              </a:rPr>
              <a:t>На главной странице сайта </a:t>
            </a:r>
            <a:r>
              <a:rPr lang="ru-RU" sz="2500" b="1" dirty="0">
                <a:solidFill>
                  <a:schemeClr val="tx1"/>
                </a:solidFill>
              </a:rPr>
              <a:t>министерства образования </a:t>
            </a:r>
            <a:r>
              <a:rPr lang="ru-RU" sz="2500" b="1" dirty="0" smtClean="0">
                <a:solidFill>
                  <a:schemeClr val="tx1"/>
                </a:solidFill>
              </a:rPr>
              <a:t>размещена ссылка на </a:t>
            </a:r>
            <a:r>
              <a:rPr lang="ru-RU" sz="2500" b="1" dirty="0" err="1" smtClean="0">
                <a:solidFill>
                  <a:schemeClr val="tx1"/>
                </a:solidFill>
              </a:rPr>
              <a:t>виджет</a:t>
            </a:r>
            <a:r>
              <a:rPr lang="ru-RU" sz="2500" b="1" dirty="0">
                <a:solidFill>
                  <a:schemeClr val="tx1"/>
                </a:solidFill>
              </a:rPr>
              <a:t> </a:t>
            </a:r>
            <a:r>
              <a:rPr lang="ru-RU" sz="2500" b="1" dirty="0" smtClean="0">
                <a:solidFill>
                  <a:schemeClr val="tx1"/>
                </a:solidFill>
              </a:rPr>
              <a:t>с категориями риска </a:t>
            </a:r>
            <a:r>
              <a:rPr lang="ru-RU" sz="25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(</a:t>
            </a:r>
            <a:r>
              <a:rPr lang="ru-RU" sz="2500" b="1" dirty="0" smtClean="0">
                <a:solidFill>
                  <a:schemeClr val="tx1"/>
                </a:solidFill>
                <a:hlinkClick r:id="rId5"/>
              </a:rPr>
              <a:t>смотреть</a:t>
            </a:r>
            <a:r>
              <a:rPr lang="ru-RU" sz="25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)</a:t>
            </a:r>
            <a:endParaRPr lang="ru-RU" sz="25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55" name="Группа 54"/>
          <p:cNvGrpSpPr/>
          <p:nvPr/>
        </p:nvGrpSpPr>
        <p:grpSpPr>
          <a:xfrm flipH="1">
            <a:off x="450268" y="3645918"/>
            <a:ext cx="142268" cy="903775"/>
            <a:chOff x="-2139950" y="-27475"/>
            <a:chExt cx="330200" cy="2097636"/>
          </a:xfrm>
        </p:grpSpPr>
        <p:sp>
          <p:nvSpPr>
            <p:cNvPr id="53" name="Овал 52"/>
            <p:cNvSpPr/>
            <p:nvPr/>
          </p:nvSpPr>
          <p:spPr>
            <a:xfrm>
              <a:off x="-2082800" y="-27475"/>
              <a:ext cx="215900" cy="1631606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-2139950" y="1739961"/>
              <a:ext cx="330200" cy="330200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3" name="Рисунок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47346" y="3645918"/>
            <a:ext cx="3754007" cy="256827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871187" y="2914485"/>
            <a:ext cx="4378746" cy="3985574"/>
          </a:xfrm>
          <a:prstGeom prst="rect">
            <a:avLst/>
          </a:prstGeom>
        </p:spPr>
      </p:pic>
      <p:sp>
        <p:nvSpPr>
          <p:cNvPr id="7" name="Овал 6"/>
          <p:cNvSpPr/>
          <p:nvPr/>
        </p:nvSpPr>
        <p:spPr>
          <a:xfrm>
            <a:off x="1521151" y="3563596"/>
            <a:ext cx="1008403" cy="290557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 стрелкой 10"/>
          <p:cNvCxnSpPr/>
          <p:nvPr/>
        </p:nvCxnSpPr>
        <p:spPr>
          <a:xfrm flipV="1">
            <a:off x="2667589" y="5899132"/>
            <a:ext cx="769121" cy="794759"/>
          </a:xfrm>
          <a:prstGeom prst="straightConnector1">
            <a:avLst/>
          </a:prstGeom>
          <a:ln w="76200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Овал 11"/>
          <p:cNvSpPr/>
          <p:nvPr/>
        </p:nvSpPr>
        <p:spPr>
          <a:xfrm>
            <a:off x="3501361" y="5366759"/>
            <a:ext cx="1196411" cy="929753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035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5" descr="Герб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917" y="307624"/>
            <a:ext cx="1079500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Заголовок 1"/>
          <p:cNvSpPr>
            <a:spLocks noGrp="1"/>
          </p:cNvSpPr>
          <p:nvPr>
            <p:ph type="title"/>
          </p:nvPr>
        </p:nvSpPr>
        <p:spPr>
          <a:xfrm>
            <a:off x="1646870" y="307624"/>
            <a:ext cx="8868730" cy="1525105"/>
          </a:xfrm>
        </p:spPr>
        <p:txBody>
          <a:bodyPr>
            <a:normAutofit/>
          </a:bodyPr>
          <a:lstStyle/>
          <a:p>
            <a:pPr algn="ctr"/>
            <a:r>
              <a:rPr lang="ru-RU" sz="2200" b="1" dirty="0">
                <a:solidFill>
                  <a:schemeClr val="accent5">
                    <a:lumMod val="50000"/>
                  </a:schemeClr>
                </a:solidFill>
              </a:rPr>
              <a:t>Министерством подготовлены и размещены на официальном сайте в разделе «Деятельность» - «Региональный контроль» все документы и материалы по пяти направлениям профилактической работы, в том </a:t>
            </a:r>
            <a:r>
              <a:rPr lang="ru-RU" sz="2200" b="1" dirty="0" smtClean="0">
                <a:solidFill>
                  <a:schemeClr val="accent5">
                    <a:lumMod val="50000"/>
                  </a:schemeClr>
                </a:solidFill>
              </a:rPr>
              <a:t>числе </a:t>
            </a:r>
            <a:r>
              <a:rPr lang="ru-RU" sz="2200" b="1" dirty="0" smtClean="0">
                <a:solidFill>
                  <a:schemeClr val="accent5">
                    <a:lumMod val="50000"/>
                  </a:schemeClr>
                </a:solidFill>
                <a:hlinkClick r:id="rId3"/>
              </a:rPr>
              <a:t>(смотреть):</a:t>
            </a:r>
            <a:endParaRPr lang="ru-RU" sz="22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20917" y="1832729"/>
            <a:ext cx="10324213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/>
              <a:t>- </a:t>
            </a:r>
            <a:r>
              <a:rPr lang="ru-RU" sz="1600" b="1" dirty="0"/>
              <a:t>перечень нормативных правовых актов </a:t>
            </a:r>
            <a:r>
              <a:rPr lang="ru-RU" sz="1600" dirty="0"/>
              <a:t>с указанием структурных единиц этих актов, содержащих обязательные требования, оценка соблюдения которых является предметом контроля, утвержденный приказом департамента образования Белгородской области от 8 декабря 2021 года №  3592;</a:t>
            </a:r>
          </a:p>
          <a:p>
            <a:pPr algn="just"/>
            <a:r>
              <a:rPr lang="ru-RU" sz="1600" dirty="0"/>
              <a:t>- </a:t>
            </a:r>
            <a:r>
              <a:rPr lang="ru-RU" sz="1600" b="1" dirty="0"/>
              <a:t>проверочные листы</a:t>
            </a:r>
            <a:r>
              <a:rPr lang="ru-RU" sz="1600" dirty="0"/>
              <a:t>, утвержденные приказом министерства образования Белгородской области от 27 января 2022 года № 276; </a:t>
            </a:r>
          </a:p>
          <a:p>
            <a:pPr algn="just"/>
            <a:r>
              <a:rPr lang="ru-RU" sz="1600" dirty="0"/>
              <a:t>- </a:t>
            </a:r>
            <a:r>
              <a:rPr lang="ru-RU" sz="1600" b="1" dirty="0"/>
              <a:t>руководства по соблюдению обязательных требований</a:t>
            </a:r>
            <a:r>
              <a:rPr lang="ru-RU" sz="1600" dirty="0"/>
              <a:t>, утвержденные первым заместителем министра области - начальником департамента образовательной политики министерства образования Белгородской области 25 февраля 2022 года;</a:t>
            </a:r>
          </a:p>
          <a:p>
            <a:pPr algn="just"/>
            <a:r>
              <a:rPr lang="ru-RU" sz="1600" dirty="0"/>
              <a:t>- </a:t>
            </a:r>
            <a:r>
              <a:rPr lang="ru-RU" sz="1600" b="1" dirty="0"/>
              <a:t>перечень индикаторов риска </a:t>
            </a:r>
            <a:r>
              <a:rPr lang="ru-RU" sz="1600" dirty="0"/>
              <a:t>нарушений обязательных требований, утвержденный постановлением Правительства Белгородской области от 27 декабря 2021 года № 666-п;</a:t>
            </a:r>
          </a:p>
          <a:p>
            <a:pPr algn="just"/>
            <a:r>
              <a:rPr lang="ru-RU" sz="1600" dirty="0"/>
              <a:t>- </a:t>
            </a:r>
            <a:r>
              <a:rPr lang="ru-RU" sz="1600" b="1" dirty="0"/>
              <a:t>программа профилактики на 2023 год</a:t>
            </a:r>
            <a:r>
              <a:rPr lang="ru-RU" sz="1600" dirty="0"/>
              <a:t>;</a:t>
            </a:r>
          </a:p>
          <a:p>
            <a:pPr algn="just"/>
            <a:r>
              <a:rPr lang="ru-RU" sz="1600" dirty="0"/>
              <a:t>- </a:t>
            </a:r>
            <a:r>
              <a:rPr lang="ru-RU" sz="1600" b="1" dirty="0"/>
              <a:t>исчерпывающий перечень сведений</a:t>
            </a:r>
            <a:r>
              <a:rPr lang="ru-RU" sz="1600" dirty="0"/>
              <a:t>, которые могут запрашиваться контрольным (надзорным) органом у контролируемого лица;</a:t>
            </a:r>
          </a:p>
          <a:p>
            <a:pPr algn="just"/>
            <a:r>
              <a:rPr lang="ru-RU" sz="1600" dirty="0"/>
              <a:t>- сведения о способах получения </a:t>
            </a:r>
            <a:r>
              <a:rPr lang="ru-RU" sz="1600" b="1" dirty="0"/>
              <a:t>консультаций</a:t>
            </a:r>
            <a:r>
              <a:rPr lang="ru-RU" sz="1600" dirty="0"/>
              <a:t> по вопросам соблюдения обязательных требований;</a:t>
            </a:r>
          </a:p>
          <a:p>
            <a:pPr algn="just"/>
            <a:r>
              <a:rPr lang="ru-RU" sz="1600" dirty="0"/>
              <a:t>- сведения о порядке </a:t>
            </a:r>
            <a:r>
              <a:rPr lang="ru-RU" sz="1600" b="1" dirty="0"/>
              <a:t>досудебного обжалования </a:t>
            </a:r>
            <a:r>
              <a:rPr lang="ru-RU" sz="1600" dirty="0"/>
              <a:t>решений контрольного (надзорного) органа, действий (бездействия) его должностных лиц;</a:t>
            </a:r>
          </a:p>
          <a:p>
            <a:pPr algn="just"/>
            <a:r>
              <a:rPr lang="ru-RU" sz="1600" dirty="0"/>
              <a:t>- разъяснительные материалы, информационные письма, итоги проведения совещаний, информационные заметки для родителей (законных представителей), а также обзор типичных нарушений обязательных требований.  Попутно можно сразу какое-то пояснение, что такое проверочный лист.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9981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5" descr="Герб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917" y="307624"/>
            <a:ext cx="1079500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Заголовок 1"/>
          <p:cNvSpPr>
            <a:spLocks noGrp="1"/>
          </p:cNvSpPr>
          <p:nvPr>
            <p:ph type="title"/>
          </p:nvPr>
        </p:nvSpPr>
        <p:spPr>
          <a:xfrm>
            <a:off x="1178757" y="286603"/>
            <a:ext cx="10058400" cy="152510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000" b="1" dirty="0"/>
              <a:t>	</a:t>
            </a:r>
            <a:r>
              <a:rPr lang="ru-RU" sz="3000" dirty="0" smtClean="0"/>
              <a:t>Министерством </a:t>
            </a:r>
            <a:r>
              <a:rPr lang="ru-RU" sz="3000" dirty="0"/>
              <a:t>подготовлены следующие разъяснительные информационные </a:t>
            </a:r>
            <a:r>
              <a:rPr lang="ru-RU" sz="3000" dirty="0" smtClean="0"/>
              <a:t>письма </a:t>
            </a:r>
            <a:r>
              <a:rPr lang="ru-RU" sz="2700" b="1" i="1" u="sng" dirty="0" smtClean="0">
                <a:hlinkClick r:id="rId3"/>
              </a:rPr>
              <a:t>(смотреть):</a:t>
            </a:r>
            <a:r>
              <a:rPr lang="ru-RU" sz="3000" b="1" i="1" u="sng" dirty="0"/>
              <a:t/>
            </a:r>
            <a:br>
              <a:rPr lang="ru-RU" sz="3000" b="1" i="1" u="sng" dirty="0"/>
            </a:br>
            <a:endParaRPr lang="ru-RU" sz="3000" b="1" i="1" u="sng" dirty="0"/>
          </a:p>
        </p:txBody>
      </p:sp>
      <p:sp>
        <p:nvSpPr>
          <p:cNvPr id="2" name="TextBox 1"/>
          <p:cNvSpPr txBox="1"/>
          <p:nvPr/>
        </p:nvSpPr>
        <p:spPr>
          <a:xfrm>
            <a:off x="535550" y="1832729"/>
            <a:ext cx="9480121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/>
              <a:t>- о наименовании организаций отдыха детей и их оздоровления;</a:t>
            </a:r>
          </a:p>
          <a:p>
            <a:pPr algn="just"/>
            <a:r>
              <a:rPr lang="ru-RU" sz="2400" dirty="0" smtClean="0"/>
              <a:t>- </a:t>
            </a:r>
            <a:r>
              <a:rPr lang="ru-RU" sz="2400" dirty="0"/>
              <a:t>о типичных нарушениях по итогам проведения проверок;</a:t>
            </a:r>
          </a:p>
          <a:p>
            <a:pPr algn="just"/>
            <a:r>
              <a:rPr lang="ru-RU" sz="2400" dirty="0"/>
              <a:t>- о профилактических визитах;</a:t>
            </a:r>
          </a:p>
          <a:p>
            <a:pPr algn="just"/>
            <a:r>
              <a:rPr lang="ru-RU" sz="2400" dirty="0"/>
              <a:t>- о необходимости внесения изменений в Реестр в случае временного прекращения деятельности;</a:t>
            </a:r>
          </a:p>
          <a:p>
            <a:pPr algn="just"/>
            <a:r>
              <a:rPr lang="ru-RU" sz="2400" dirty="0"/>
              <a:t>- о необходимости внесения изменений в Реестр в случае проведения новых смен, не обозначенных в Реестре, в летнюю кампанию;</a:t>
            </a:r>
          </a:p>
          <a:p>
            <a:pPr algn="just"/>
            <a:r>
              <a:rPr lang="ru-RU" sz="2400" dirty="0"/>
              <a:t>- о необходимости включения в Реестр организаций, оказывающих услуги по отдыху и оздоровлению;</a:t>
            </a:r>
          </a:p>
          <a:p>
            <a:pPr algn="just"/>
            <a:r>
              <a:rPr lang="ru-RU" sz="2400" dirty="0"/>
              <a:t>- о необходимости исключения из Реестра в случае прекращения деятельности.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6864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5" descr="Герб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917" y="307624"/>
            <a:ext cx="1079500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Заголовок 1"/>
          <p:cNvSpPr>
            <a:spLocks noGrp="1"/>
          </p:cNvSpPr>
          <p:nvPr>
            <p:ph type="title"/>
          </p:nvPr>
        </p:nvSpPr>
        <p:spPr>
          <a:xfrm>
            <a:off x="1178757" y="286603"/>
            <a:ext cx="10058400" cy="1450757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/>
              <a:t>Профилактические мероприятия</a:t>
            </a:r>
            <a:br>
              <a:rPr lang="ru-RU" sz="4000" b="1" dirty="0"/>
            </a:br>
            <a:r>
              <a:rPr lang="ru-RU" sz="4000" b="1" dirty="0"/>
              <a:t>в 2023 году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847906" y="4018957"/>
            <a:ext cx="4635795" cy="23775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/>
              <a:t>Запланировано:</a:t>
            </a:r>
          </a:p>
          <a:p>
            <a:pPr algn="ctr"/>
            <a:endParaRPr lang="ru-RU" sz="1050" b="1" dirty="0"/>
          </a:p>
          <a:p>
            <a:pPr marL="342900" indent="-342900" algn="ctr">
              <a:buFontTx/>
              <a:buChar char="-"/>
            </a:pPr>
            <a:r>
              <a:rPr lang="ru-RU" sz="2200" b="1" dirty="0" smtClean="0"/>
              <a:t>15 </a:t>
            </a:r>
            <a:r>
              <a:rPr lang="ru-RU" sz="2200" b="1" dirty="0"/>
              <a:t>обязательных профилактических </a:t>
            </a:r>
            <a:r>
              <a:rPr lang="ru-RU" sz="2200" b="1" dirty="0" smtClean="0"/>
              <a:t>визитов </a:t>
            </a:r>
            <a:r>
              <a:rPr lang="ru-RU" sz="2200" b="1" dirty="0" smtClean="0">
                <a:hlinkClick r:id="rId3"/>
              </a:rPr>
              <a:t>(</a:t>
            </a:r>
            <a:r>
              <a:rPr lang="ru-RU" sz="2200" b="1" dirty="0" smtClean="0">
                <a:hlinkClick r:id="rId4"/>
              </a:rPr>
              <a:t>смотреть</a:t>
            </a:r>
            <a:r>
              <a:rPr lang="ru-RU" sz="2200" b="1" dirty="0" smtClean="0">
                <a:hlinkClick r:id="rId3"/>
              </a:rPr>
              <a:t>)</a:t>
            </a:r>
            <a:endParaRPr lang="ru-RU" sz="2200" b="1" dirty="0"/>
          </a:p>
          <a:p>
            <a:pPr algn="ctr"/>
            <a:endParaRPr lang="ru-RU" sz="1000" b="1" dirty="0"/>
          </a:p>
          <a:p>
            <a:pPr algn="ctr"/>
            <a:r>
              <a:rPr lang="ru-RU" sz="2200" b="1" dirty="0"/>
              <a:t>- </a:t>
            </a:r>
            <a:r>
              <a:rPr lang="ru-RU" sz="2200" b="1" dirty="0" smtClean="0"/>
              <a:t>8 </a:t>
            </a:r>
            <a:r>
              <a:rPr lang="ru-RU" sz="2200" b="1" dirty="0"/>
              <a:t>мониторингов безопасности.</a:t>
            </a:r>
          </a:p>
          <a:p>
            <a:endParaRPr lang="ru-RU" dirty="0"/>
          </a:p>
        </p:txBody>
      </p:sp>
      <p:sp>
        <p:nvSpPr>
          <p:cNvPr id="16" name="Блок-схема: альтернативный процесс 15"/>
          <p:cNvSpPr/>
          <p:nvPr/>
        </p:nvSpPr>
        <p:spPr>
          <a:xfrm>
            <a:off x="386245" y="3928863"/>
            <a:ext cx="5309019" cy="2740832"/>
          </a:xfrm>
          <a:prstGeom prst="flowChartAlternateProcess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500" b="1" dirty="0">
                <a:solidFill>
                  <a:schemeClr val="accent5">
                    <a:lumMod val="50000"/>
                  </a:schemeClr>
                </a:solidFill>
              </a:rPr>
              <a:t>ПРОФВИЗИТ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500" b="1" dirty="0">
                <a:solidFill>
                  <a:schemeClr val="accent5">
                    <a:lumMod val="50000"/>
                  </a:schemeClr>
                </a:solidFill>
              </a:rPr>
              <a:t> может проводится по </a:t>
            </a:r>
            <a:r>
              <a:rPr lang="ru-RU" sz="1500" dirty="0">
                <a:solidFill>
                  <a:schemeClr val="accent5">
                    <a:lumMod val="50000"/>
                  </a:schemeClr>
                </a:solidFill>
              </a:rPr>
              <a:t>инициативе</a:t>
            </a:r>
            <a:r>
              <a:rPr lang="ru-RU" sz="1500" b="1" dirty="0">
                <a:solidFill>
                  <a:schemeClr val="accent5">
                    <a:lumMod val="50000"/>
                  </a:schemeClr>
                </a:solidFill>
              </a:rPr>
              <a:t> организации отдыха детей и их оздоровления;</a:t>
            </a:r>
            <a:endParaRPr lang="ru-RU" sz="1500" dirty="0">
              <a:solidFill>
                <a:schemeClr val="accent5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500" b="1" dirty="0">
                <a:solidFill>
                  <a:schemeClr val="accent5">
                    <a:lumMod val="50000"/>
                  </a:schemeClr>
                </a:solidFill>
              </a:rPr>
              <a:t>цель – повышение информированности о способах соблюдения обязательных требований;</a:t>
            </a:r>
            <a:endParaRPr lang="ru-RU" sz="1500" dirty="0">
              <a:solidFill>
                <a:schemeClr val="accent5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500" b="1" dirty="0">
                <a:solidFill>
                  <a:schemeClr val="accent5">
                    <a:lumMod val="50000"/>
                  </a:schemeClr>
                </a:solidFill>
              </a:rPr>
              <a:t>все разъяснения носят рекомендательный характер;</a:t>
            </a:r>
            <a:endParaRPr lang="ru-RU" sz="1500" dirty="0">
              <a:solidFill>
                <a:schemeClr val="accent5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500" b="1" dirty="0" smtClean="0">
                <a:solidFill>
                  <a:schemeClr val="accent5">
                    <a:lumMod val="50000"/>
                  </a:schemeClr>
                </a:solidFill>
              </a:rPr>
              <a:t>По итогам </a:t>
            </a:r>
            <a:r>
              <a:rPr lang="ru-RU" sz="1500" b="1" dirty="0" err="1" smtClean="0">
                <a:solidFill>
                  <a:schemeClr val="accent5">
                    <a:lumMod val="50000"/>
                  </a:schemeClr>
                </a:solidFill>
              </a:rPr>
              <a:t>профвизита</a:t>
            </a:r>
            <a:r>
              <a:rPr lang="ru-RU" sz="1500" b="1" dirty="0" smtClean="0">
                <a:solidFill>
                  <a:schemeClr val="accent5">
                    <a:lumMod val="50000"/>
                  </a:schemeClr>
                </a:solidFill>
              </a:rPr>
              <a:t> нельзя </a:t>
            </a:r>
            <a:r>
              <a:rPr lang="ru-RU" sz="1500" b="1" dirty="0">
                <a:solidFill>
                  <a:schemeClr val="accent5">
                    <a:lumMod val="50000"/>
                  </a:schemeClr>
                </a:solidFill>
              </a:rPr>
              <a:t>выдать предписание или оштрафовать.</a:t>
            </a:r>
            <a:endParaRPr lang="ru-RU" sz="1500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ru-RU" sz="1400" dirty="0"/>
              <a:t> </a:t>
            </a:r>
          </a:p>
          <a:p>
            <a:r>
              <a:rPr lang="ru-RU" sz="1400" dirty="0"/>
              <a:t> 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03917" y="1924051"/>
            <a:ext cx="9475748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/>
              <a:t>Профилактические мероприятия проводятся Министерством </a:t>
            </a:r>
            <a:br>
              <a:rPr lang="ru-RU" sz="2000" dirty="0"/>
            </a:br>
            <a:r>
              <a:rPr lang="ru-RU" sz="2000" dirty="0"/>
              <a:t>в соответствии с Программой профилактики рисков причинения вреда охраняемым законом ценностям при осуществлении регионального контроля, утвержденной приказом министерства образования   Белгородской области </a:t>
            </a:r>
            <a:r>
              <a:rPr lang="ru-RU" sz="2000" b="1" dirty="0" smtClean="0">
                <a:hlinkClick r:id="rId5"/>
              </a:rPr>
              <a:t>(смотреть) </a:t>
            </a:r>
            <a:endParaRPr lang="ru-RU" sz="20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0280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5" descr="Герб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917" y="307624"/>
            <a:ext cx="1079500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1424763" y="286603"/>
            <a:ext cx="10163315" cy="1450757"/>
          </a:xfrm>
        </p:spPr>
        <p:txBody>
          <a:bodyPr>
            <a:noAutofit/>
          </a:bodyPr>
          <a:lstStyle/>
          <a:p>
            <a:pPr algn="ctr"/>
            <a:r>
              <a:rPr lang="ru-RU" sz="3500" b="1" dirty="0">
                <a:solidFill>
                  <a:schemeClr val="accent5">
                    <a:lumMod val="50000"/>
                  </a:schemeClr>
                </a:solidFill>
              </a:rPr>
              <a:t>Наблюдение за соблюдением обязательных требований (мониторинг безопасности)</a:t>
            </a: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63831" y="1845734"/>
            <a:ext cx="5875020" cy="4023360"/>
          </a:xfrm>
        </p:spPr>
        <p:txBody>
          <a:bodyPr>
            <a:normAutofit/>
          </a:bodyPr>
          <a:lstStyle/>
          <a:p>
            <a:pPr marL="0" indent="447675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800" b="1" dirty="0">
                <a:solidFill>
                  <a:schemeClr val="tx1"/>
                </a:solidFill>
              </a:rPr>
              <a:t>Мониторинги безопасности </a:t>
            </a:r>
            <a:r>
              <a:rPr lang="ru-RU" sz="1800" b="1" dirty="0">
                <a:solidFill>
                  <a:schemeClr val="tx1"/>
                </a:solidFill>
                <a:sym typeface="Symbol" panose="05050102010706020507" pitchFamily="18" charset="2"/>
              </a:rPr>
              <a:t></a:t>
            </a:r>
            <a:r>
              <a:rPr lang="ru-RU" sz="1800" dirty="0">
                <a:solidFill>
                  <a:schemeClr val="tx1"/>
                </a:solidFill>
              </a:rPr>
              <a:t> это сбор и анализ данных об объектах контроля, имеющихся у министерства образования области.</a:t>
            </a:r>
          </a:p>
          <a:p>
            <a:pPr marL="0" indent="447675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800" b="1" dirty="0">
                <a:solidFill>
                  <a:schemeClr val="tx1"/>
                </a:solidFill>
              </a:rPr>
              <a:t>Что анализируется?</a:t>
            </a:r>
          </a:p>
          <a:p>
            <a:pPr marL="0" indent="447675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sz="1800" dirty="0">
                <a:solidFill>
                  <a:schemeClr val="tx1"/>
                </a:solidFill>
              </a:rPr>
              <a:t>данные, поступающие в ходе межведомственного информационного взаимодействия;</a:t>
            </a:r>
          </a:p>
          <a:p>
            <a:pPr marL="0" indent="447675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sz="1800" dirty="0">
                <a:solidFill>
                  <a:schemeClr val="tx1"/>
                </a:solidFill>
              </a:rPr>
              <a:t>данные, которые предоставляются контролируемыми лицами в рамках исполнения обязательных требований;</a:t>
            </a:r>
          </a:p>
          <a:p>
            <a:pPr marL="0" indent="447675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sz="1800" dirty="0">
                <a:solidFill>
                  <a:schemeClr val="tx1"/>
                </a:solidFill>
              </a:rPr>
              <a:t>данные, содержащиеся в государственных </a:t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>и муниципальных информационных системах;</a:t>
            </a:r>
          </a:p>
          <a:p>
            <a:pPr marL="0" indent="447675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sz="1800" dirty="0">
                <a:solidFill>
                  <a:schemeClr val="tx1"/>
                </a:solidFill>
              </a:rPr>
              <a:t>данные из сети «Интернет» и др. </a:t>
            </a:r>
          </a:p>
        </p:txBody>
      </p:sp>
      <p:sp>
        <p:nvSpPr>
          <p:cNvPr id="7" name="Блок-схема: альтернативный процесс 6"/>
          <p:cNvSpPr/>
          <p:nvPr/>
        </p:nvSpPr>
        <p:spPr>
          <a:xfrm>
            <a:off x="524067" y="5999266"/>
            <a:ext cx="2656903" cy="755099"/>
          </a:xfrm>
          <a:prstGeom prst="flowChartAlternateProcess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tx1"/>
                </a:solidFill>
              </a:rPr>
              <a:t>Без взаимодействия </a:t>
            </a:r>
            <a:br>
              <a:rPr lang="ru-RU" sz="1400" b="1" dirty="0">
                <a:solidFill>
                  <a:schemeClr val="tx1"/>
                </a:solidFill>
              </a:rPr>
            </a:br>
            <a:r>
              <a:rPr lang="ru-RU" sz="1400" dirty="0">
                <a:solidFill>
                  <a:schemeClr val="tx1"/>
                </a:solidFill>
              </a:rPr>
              <a:t>с контролируемым лицом</a:t>
            </a:r>
            <a:r>
              <a:rPr lang="ru-RU" sz="1400" b="1" dirty="0">
                <a:solidFill>
                  <a:schemeClr val="tx1"/>
                </a:solidFill>
              </a:rPr>
              <a:t> </a:t>
            </a:r>
          </a:p>
        </p:txBody>
      </p:sp>
      <p:grpSp>
        <p:nvGrpSpPr>
          <p:cNvPr id="8" name="Группа 7"/>
          <p:cNvGrpSpPr/>
          <p:nvPr/>
        </p:nvGrpSpPr>
        <p:grpSpPr>
          <a:xfrm flipH="1">
            <a:off x="609022" y="5922642"/>
            <a:ext cx="103075" cy="654796"/>
            <a:chOff x="-2139950" y="-27475"/>
            <a:chExt cx="330200" cy="2097636"/>
          </a:xfrm>
        </p:grpSpPr>
        <p:sp>
          <p:nvSpPr>
            <p:cNvPr id="9" name="Овал 8"/>
            <p:cNvSpPr/>
            <p:nvPr/>
          </p:nvSpPr>
          <p:spPr>
            <a:xfrm>
              <a:off x="-2082800" y="-27475"/>
              <a:ext cx="215900" cy="1631606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Овал 9"/>
            <p:cNvSpPr/>
            <p:nvPr/>
          </p:nvSpPr>
          <p:spPr>
            <a:xfrm>
              <a:off x="-2139950" y="1739961"/>
              <a:ext cx="330200" cy="330200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2" name="Прямоугольник: скругленные углы 10"/>
          <p:cNvSpPr/>
          <p:nvPr/>
        </p:nvSpPr>
        <p:spPr>
          <a:xfrm>
            <a:off x="3572161" y="5999266"/>
            <a:ext cx="2710783" cy="755099"/>
          </a:xfrm>
          <a:prstGeom prst="round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schemeClr val="tx1"/>
                </a:solidFill>
              </a:rPr>
              <a:t>Согласно</a:t>
            </a:r>
            <a:r>
              <a:rPr lang="ru-RU" sz="1400" b="1" dirty="0">
                <a:solidFill>
                  <a:schemeClr val="tx1"/>
                </a:solidFill>
              </a:rPr>
              <a:t> </a:t>
            </a:r>
            <a:br>
              <a:rPr lang="ru-RU" sz="1400" b="1" dirty="0">
                <a:solidFill>
                  <a:schemeClr val="tx1"/>
                </a:solidFill>
              </a:rPr>
            </a:br>
            <a:r>
              <a:rPr lang="ru-RU" sz="1400" b="1" dirty="0">
                <a:solidFill>
                  <a:schemeClr val="tx1"/>
                </a:solidFill>
              </a:rPr>
              <a:t>утвержденному плану</a:t>
            </a: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5769568" y="5916718"/>
            <a:ext cx="63123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H="1" flipV="1">
            <a:off x="6400800" y="2658511"/>
            <a:ext cx="9525" cy="325820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endCxn id="23" idx="1"/>
          </p:cNvCxnSpPr>
          <p:nvPr/>
        </p:nvCxnSpPr>
        <p:spPr>
          <a:xfrm flipV="1">
            <a:off x="6415101" y="2502815"/>
            <a:ext cx="813484" cy="15569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Скругленный прямоугольник 22"/>
          <p:cNvSpPr/>
          <p:nvPr/>
        </p:nvSpPr>
        <p:spPr>
          <a:xfrm>
            <a:off x="7228585" y="2225917"/>
            <a:ext cx="3245768" cy="55379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Что </a:t>
            </a:r>
            <a:r>
              <a:rPr lang="ru-RU" sz="1400" b="1" dirty="0">
                <a:solidFill>
                  <a:schemeClr val="tx1"/>
                </a:solidFill>
              </a:rPr>
              <a:t>анализируется?</a:t>
            </a:r>
          </a:p>
          <a:p>
            <a:pPr algn="ctr"/>
            <a:endParaRPr lang="ru-RU" sz="1400" b="1" dirty="0">
              <a:solidFill>
                <a:schemeClr val="tx1"/>
              </a:solidFill>
            </a:endParaRP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7477125" y="2794793"/>
            <a:ext cx="0" cy="3196432"/>
          </a:xfrm>
          <a:prstGeom prst="line">
            <a:avLst/>
          </a:prstGeom>
          <a:ln w="381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 flipV="1">
            <a:off x="7497077" y="3237937"/>
            <a:ext cx="147639" cy="56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 flipV="1">
            <a:off x="7493218" y="4462917"/>
            <a:ext cx="147639" cy="56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 flipV="1">
            <a:off x="7487101" y="5961679"/>
            <a:ext cx="147639" cy="56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6" name="Блок-схема: альтернативный процесс 25"/>
          <p:cNvSpPr/>
          <p:nvPr/>
        </p:nvSpPr>
        <p:spPr>
          <a:xfrm>
            <a:off x="7644716" y="2873755"/>
            <a:ext cx="2656903" cy="755099"/>
          </a:xfrm>
          <a:prstGeom prst="flowChartAlternateProcess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tx1"/>
                </a:solidFill>
              </a:rPr>
              <a:t>Реестр ФНС</a:t>
            </a:r>
          </a:p>
        </p:txBody>
      </p:sp>
      <p:sp>
        <p:nvSpPr>
          <p:cNvPr id="28" name="Блок-схема: альтернативный процесс 27"/>
          <p:cNvSpPr/>
          <p:nvPr/>
        </p:nvSpPr>
        <p:spPr>
          <a:xfrm>
            <a:off x="7656949" y="3874682"/>
            <a:ext cx="2656903" cy="755099"/>
          </a:xfrm>
          <a:prstGeom prst="flowChartAlternateProcess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tx1"/>
                </a:solidFill>
              </a:rPr>
              <a:t>Реестр </a:t>
            </a:r>
            <a:r>
              <a:rPr lang="ru-RU" sz="1400" b="1" dirty="0" smtClean="0">
                <a:solidFill>
                  <a:schemeClr val="tx1"/>
                </a:solidFill>
              </a:rPr>
              <a:t>СЭЗ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32" name="Блок-схема: альтернативный процесс 31"/>
          <p:cNvSpPr/>
          <p:nvPr/>
        </p:nvSpPr>
        <p:spPr>
          <a:xfrm>
            <a:off x="7634740" y="5584129"/>
            <a:ext cx="2656903" cy="755099"/>
          </a:xfrm>
          <a:prstGeom prst="flowChartAlternateProcess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 smtClean="0">
                <a:solidFill>
                  <a:schemeClr val="tx1"/>
                </a:solidFill>
              </a:rPr>
              <a:t>Единый реестр КНМ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35" name="Блок-схема: альтернативный процесс 34"/>
          <p:cNvSpPr/>
          <p:nvPr/>
        </p:nvSpPr>
        <p:spPr>
          <a:xfrm>
            <a:off x="7634739" y="4708745"/>
            <a:ext cx="2656903" cy="755099"/>
          </a:xfrm>
          <a:prstGeom prst="flowChartAlternateProcess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solidFill>
                  <a:schemeClr val="tx1"/>
                </a:solidFill>
              </a:rPr>
              <a:t>Реестры </a:t>
            </a:r>
            <a:r>
              <a:rPr lang="ru-RU" sz="1200" b="1" dirty="0" smtClean="0">
                <a:solidFill>
                  <a:schemeClr val="tx1"/>
                </a:solidFill>
              </a:rPr>
              <a:t>лицензий</a:t>
            </a:r>
          </a:p>
          <a:p>
            <a:pPr algn="ctr">
              <a:defRPr/>
            </a:pPr>
            <a:r>
              <a:rPr lang="ru-RU" sz="1200" b="1" dirty="0" smtClean="0">
                <a:solidFill>
                  <a:schemeClr val="tx1"/>
                </a:solidFill>
              </a:rPr>
              <a:t>(на медицинскую и образовательную деятельность)</a:t>
            </a:r>
            <a:endParaRPr lang="ru-RU" sz="1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4926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2122</TotalTime>
  <Words>719</Words>
  <Application>Microsoft Office PowerPoint</Application>
  <PresentationFormat>Широкоэкранный</PresentationFormat>
  <Paragraphs>97</Paragraphs>
  <Slides>11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9" baseType="lpstr">
      <vt:lpstr>Arial</vt:lpstr>
      <vt:lpstr>Calibri</vt:lpstr>
      <vt:lpstr>Symbol</vt:lpstr>
      <vt:lpstr>Times New Roman</vt:lpstr>
      <vt:lpstr>Trebuchet MS</vt:lpstr>
      <vt:lpstr>Wingdings</vt:lpstr>
      <vt:lpstr>Wingdings 3</vt:lpstr>
      <vt:lpstr>Грань</vt:lpstr>
      <vt:lpstr>Презентация PowerPoint</vt:lpstr>
      <vt:lpstr>С 1 января 2022 года контроль осуществляется на основании Положения о региональном государственном контроле (надзоре) за достоверностью, актуальностью и полнотой сведений об организациях отдыха детей и их оздоровления, утвержденного постановлением Правительства Белгородской области от 27 сентября 2021 года № 428-пп (смотреть). </vt:lpstr>
      <vt:lpstr>Особенности контрольной (надзорной) деятельности в 2022-2023 гг.</vt:lpstr>
      <vt:lpstr>Презентация PowerPoint</vt:lpstr>
      <vt:lpstr>Приказом министерства образования от  25 августа  2022 года № 2733 объекты регионального контроля отнесены к определенным категориям риска (смотреть).   На главной странице сайта министерства образования размещена ссылка на виджет с категориями риска (смотреть)</vt:lpstr>
      <vt:lpstr>Министерством подготовлены и размещены на официальном сайте в разделе «Деятельность» - «Региональный контроль» все документы и материалы по пяти направлениям профилактической работы, в том числе (смотреть):</vt:lpstr>
      <vt:lpstr> Министерством подготовлены следующие разъяснительные информационные письма (смотреть): </vt:lpstr>
      <vt:lpstr>Профилактические мероприятия в 2023 году</vt:lpstr>
      <vt:lpstr>Наблюдение за соблюдением обязательных требований (мониторинг безопасности)</vt:lpstr>
      <vt:lpstr>Используемые  информационные системы:  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256</cp:revision>
  <cp:lastPrinted>2023-02-20T14:13:31Z</cp:lastPrinted>
  <dcterms:created xsi:type="dcterms:W3CDTF">2022-11-29T07:17:37Z</dcterms:created>
  <dcterms:modified xsi:type="dcterms:W3CDTF">2023-04-24T07:42:18Z</dcterms:modified>
</cp:coreProperties>
</file>