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 /><Relationship Id="rId18" Type="http://schemas.openxmlformats.org/officeDocument/2006/relationships/tableStyles" Target="tableStyles.xml" /><Relationship Id="rId1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914400" y="2130425"/>
            <a:ext cx="10363199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1583497" y="1600201"/>
            <a:ext cx="470452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576053" y="1600201"/>
            <a:ext cx="5006346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1583497" y="1535113"/>
            <a:ext cx="47045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1583497" y="2174874"/>
            <a:ext cx="47045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480042" y="1535113"/>
            <a:ext cx="51023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480042" y="2174874"/>
            <a:ext cx="51023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583497" y="273049"/>
            <a:ext cx="35523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327913" y="273050"/>
            <a:ext cx="62544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583497" y="1435101"/>
            <a:ext cx="355239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583497" y="4800600"/>
            <a:ext cx="998510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1583497" y="612774"/>
            <a:ext cx="9985109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583497" y="5367337"/>
            <a:ext cx="9985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1583497" y="1600201"/>
            <a:ext cx="999890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6" name="Shape 1058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</p:spPr>
      </p:sp>
      <p:sp>
        <p:nvSpPr>
          <p:cNvPr id="48" name="Shape 1060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8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 hidden="0"/>
          <p:cNvSpPr>
            <a:spLocks noChangeArrowheads="1" noGrp="1"/>
          </p:cNvSpPr>
          <p:nvPr isPhoto="0"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583497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9264351" y="6356350"/>
            <a:ext cx="2318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	</a:t>
            </a:r>
            <a:fld id="{F8E3F0E9-0FC2-4DDE-87CF-3BA6A04EA4CC}" type="slidenum">
              <a:rPr lang="ru-RU"/>
              <a:t/>
            </a:fld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1619018" y="6356350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5125706" y="6356350"/>
            <a:ext cx="3562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obr.belregion.ru/informirovanie/" TargetMode="Externa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obr.belregion.ru/deyatelnost/regionalnyj-kontrol/" TargetMode="Externa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9" name="Заголовок 1" hidden="0"/>
          <p:cNvSpPr txBox="1"/>
          <p:nvPr isPhoto="0" userDrawn="0"/>
        </p:nvSpPr>
        <p:spPr bwMode="auto">
          <a:xfrm>
            <a:off x="2018719" y="1593499"/>
            <a:ext cx="8150446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800" b="1" i="0" u="none" strike="noStrike" cap="none" spc="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  <a:t>Обсуждение доклада</a:t>
            </a:r>
            <a:r>
              <a:rPr lang="ru-RU" sz="2800" b="1" i="0" u="none" strike="noStrike" cap="none" spc="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  <a:t> </a:t>
            </a:r>
            <a:br>
              <a:rPr lang="ru-RU" sz="2800" b="1" i="0" u="none" strike="noStrike" cap="none" spc="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</a:br>
            <a:r>
              <a:rPr lang="ru-RU" sz="2800" b="1" i="0" u="none" strike="noStrike" cap="none" spc="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  <a:t>о  правоприменительной практике осуществления министерством образования Белгородской области регионального государственного контроля (надзора) за достоверностью, актуальностью и полнотой сведений об организациях отдыха детей и их оздоровления за 2023 год</a:t>
            </a:r>
            <a:endParaRPr sz="2800" b="1" i="0" u="none" strike="noStrike" cap="none" spc="0">
              <a:solidFill>
                <a:schemeClr val="tx1"/>
              </a:solidFill>
              <a:latin typeface="Trebuchet MS"/>
              <a:ea typeface="Trebuchet MS"/>
              <a:cs typeface="Trebuchet MS"/>
            </a:endParaRPr>
          </a:p>
          <a:p>
            <a:pPr algn="ctr">
              <a:defRPr/>
            </a:pPr>
            <a:endParaRPr lang="ru-RU" sz="1400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latin typeface="Times New Roman"/>
              <a:cs typeface="Times New Roman"/>
            </a:endParaRPr>
          </a:p>
        </p:txBody>
      </p:sp>
      <p:sp>
        <p:nvSpPr>
          <p:cNvPr id="6" name="Rectangle 1028" hidden="0"/>
          <p:cNvSpPr>
            <a:spLocks noChangeArrowheads="1"/>
          </p:cNvSpPr>
          <p:nvPr isPhoto="0" userDrawn="0"/>
        </p:nvSpPr>
        <p:spPr bwMode="auto">
          <a:xfrm>
            <a:off x="2250882" y="473508"/>
            <a:ext cx="6958335" cy="97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/>
              <a:t>Министерство образования Белгородской области</a:t>
            </a:r>
            <a:endParaRPr/>
          </a:p>
          <a:p>
            <a:pPr algn="ctr">
              <a:defRPr/>
            </a:pPr>
            <a:endParaRPr lang="ru-RU" b="1"/>
          </a:p>
          <a:p>
            <a:pPr algn="ctr">
              <a:defRPr/>
            </a:pPr>
            <a:r>
              <a:rPr lang="ru-RU" sz="2000" b="1"/>
              <a:t>Департамент образовательной политики</a:t>
            </a:r>
            <a:endParaRPr/>
          </a:p>
        </p:txBody>
      </p:sp>
      <p:pic>
        <p:nvPicPr>
          <p:cNvPr id="13316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9868974" y="307622"/>
            <a:ext cx="1079500" cy="128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45266494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1583496" y="1600200"/>
            <a:ext cx="10356066" cy="4525961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342900" indent="0" algn="just">
              <a:buFont typeface="Arial"/>
              <a:buNone/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В рамках проведения указанных мониторингов были проанализированы сведения из Реестра о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243 организациях отдыха детей и их оздоровления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, в том числе: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indent="450213" algn="just"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-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20 загородных лагерей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(г. Белгород, Алексеевский, Губкинский, Старооскольский, Шебекинского,  Яковлевский городские округа, Ровеньский, Ракитянский, Красногвардейский и Чернянский районы);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indent="450213" algn="just"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-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219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лагерей,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осуществляющих организацию отдыха и оздоровления обучающихся в каникулярное время с дневным пребыванием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(Корочанск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ий, Красногвардейский, Прохоровский, Ракитянский, Красненский, Ивнянский районы, Алексеевский, Губкинский и Старооскольский городские округа);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indent="450213" algn="just"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-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 палаточных лагеря 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(Прохоровский и Ивнянский районы);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indent="450213" algn="just"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-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2 санаторно-оздоровительных учреждения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(г. Белгород, Валуйский городской округ).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sz="1400"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По результатам проведения мониторингов безопасности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41 контролируемому лицу объявлены предосте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режения</a:t>
            </a: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b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lang="ru-RU" sz="1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о недопустимости нарушения обязательных требований.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endParaRPr sz="1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Нарушения касались неверно внесенных данных в Реестр об ИНН 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(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4 организации), ФИО руководителя (18 организаций), наименовании 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(24 организации), реквизитах СЭЗ (15 организаций). </a:t>
            </a:r>
            <a:endParaRPr sz="1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О выявленных 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по результатам мониторинга нарушениях 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письмами Министерства 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проинформированы </a:t>
            </a:r>
            <a:r>
              <a:rPr lang="ru-RU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главы</a:t>
            </a:r>
            <a:r>
              <a:rPr lang="ru-RU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администраций</a:t>
            </a:r>
            <a:r>
              <a:rPr lang="ru-RU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Красненского, Ивнянского и Прохоровского районов, 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а также </a:t>
            </a:r>
            <a:r>
              <a:rPr lang="ru-RU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начальники управлений образований  Алексеевского, Губкинского, Старооскольского, Яковлевского городских округов, </a:t>
            </a:r>
            <a:r>
              <a:rPr lang="ru-RU" sz="14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 территории которых расположены организации отдыха детей и их оздоровления. </a:t>
            </a:r>
            <a:endParaRPr sz="1400" b="0" i="0" u="none" strike="noStrike" cap="none" spc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14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В отношении организаций отдыха детей и их оздоровления 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Корочанского, Красногвардейского </a:t>
            </a:r>
            <a:b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lang="ru-RU" sz="1400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и Ракитянского районов нарушений выявлено не выявлено.</a:t>
            </a:r>
            <a:r>
              <a:rPr lang="ru-RU" sz="1400" b="1" i="0" u="none" strike="noStrike" cap="none" spc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/>
              <a:t> </a:t>
            </a:r>
            <a:endParaRPr sz="1400" b="1"/>
          </a:p>
        </p:txBody>
      </p:sp>
      <p:sp>
        <p:nvSpPr>
          <p:cNvPr id="149409210" name="Заголовок 1" hidden="0"/>
          <p:cNvSpPr>
            <a:spLocks noGrp="1"/>
          </p:cNvSpPr>
          <p:nvPr isPhoto="0" userDrawn="0"/>
        </p:nvSpPr>
        <p:spPr bwMode="auto">
          <a:xfrm>
            <a:off x="1888666" y="457200"/>
            <a:ext cx="9998901" cy="114300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>
            <a:lvl1pPr algn="r" defTabSz="914400">
              <a:spcBef>
                <a:spcPts val="0"/>
              </a:spcBef>
              <a:buNone/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30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Наблюдение за соблюдением обязательных требований (мониторинг безопасности)</a:t>
            </a:r>
            <a:r>
              <a:rPr sz="3000"/>
              <a:t> в 2023 году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365935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3000"/>
              <a:t>Совещания в 2023 году</a:t>
            </a:r>
            <a:endParaRPr sz="3000"/>
          </a:p>
        </p:txBody>
      </p:sp>
      <p:sp>
        <p:nvSpPr>
          <p:cNvPr id="88305911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1722210" y="1258040"/>
            <a:ext cx="9998901" cy="4525961"/>
          </a:xfrm>
        </p:spPr>
        <p:txBody>
          <a:bodyPr/>
          <a:lstStyle/>
          <a:p>
            <a:pPr algn="just">
              <a:defRPr/>
            </a:pPr>
            <a:r>
              <a:rPr sz="1300"/>
              <a:t>21 февраля 2023 года было </a:t>
            </a:r>
            <a:r>
              <a:rPr sz="1300"/>
              <a:t>проведено региональное совещание по теме: </a:t>
            </a:r>
            <a:r>
              <a:rPr sz="1300"/>
              <a:t>«О региональном государственном контроле (надзоре) за достоверностью, актуальностью и полнотой сведений об организациях отдыха детей </a:t>
            </a:r>
            <a:r>
              <a:rPr sz="1300"/>
              <a:t>и их оздоровления». </a:t>
            </a:r>
            <a:r>
              <a:rPr sz="1300"/>
              <a:t>Совещание проводилось в формате ВКС с заместителями руководителей органов, осуществляющих управление в сфере образования муниципальных районов и городских округов, руководителями пришкольных </a:t>
            </a:r>
            <a:r>
              <a:rPr sz="1300"/>
              <a:t>и детских загородных лагерей.</a:t>
            </a:r>
            <a:endParaRPr sz="1300"/>
          </a:p>
          <a:p>
            <a:pPr marL="0" indent="0" algn="just">
              <a:buFont typeface="Arial"/>
              <a:buNone/>
              <a:defRPr/>
            </a:pPr>
            <a:endParaRPr sz="1300"/>
          </a:p>
          <a:p>
            <a:pPr algn="just">
              <a:defRPr/>
            </a:pPr>
            <a:r>
              <a:rPr sz="1300"/>
              <a:t>18 мая 2023 года Министерством были под</a:t>
            </a:r>
            <a:r>
              <a:rPr sz="1300"/>
              <a:t>в</a:t>
            </a:r>
            <a:r>
              <a:rPr sz="1300"/>
              <a:t>е</a:t>
            </a:r>
            <a:r>
              <a:rPr sz="1300"/>
              <a:t>дены итоги общественного обсуждения доклада о  правоприменительной практике осуществления министерством образования Белгородской области регионального государственного контроля (надзора) за достоверностью, актуальностью и полнотой сведений</a:t>
            </a:r>
            <a:r>
              <a:rPr sz="1300">
                <a:solidFill>
                  <a:schemeClr val="tx1"/>
                </a:solidFill>
              </a:rPr>
              <a:t> об организациях</a:t>
            </a:r>
            <a:r>
              <a:rPr sz="1300">
                <a:solidFill>
                  <a:schemeClr val="tx1"/>
                </a:solidFill>
              </a:rPr>
              <a:t> отдыха детей и их оздоровления, </a:t>
            </a:r>
            <a:br>
              <a:rPr sz="1300">
                <a:solidFill>
                  <a:schemeClr val="tx1"/>
                </a:solidFill>
              </a:rPr>
            </a:br>
            <a:r>
              <a:rPr sz="1300">
                <a:solidFill>
                  <a:schemeClr val="tx1"/>
                </a:solidFill>
              </a:rPr>
              <a:t>за 2022 год.</a:t>
            </a:r>
            <a:endParaRPr sz="1300">
              <a:solidFill>
                <a:schemeClr val="tx1"/>
              </a:solidFill>
            </a:endParaRPr>
          </a:p>
          <a:p>
            <a:pPr marL="0" indent="0">
              <a:buFont typeface="Arial"/>
              <a:buNone/>
              <a:defRPr/>
            </a:pPr>
            <a:endParaRPr sz="1300">
              <a:solidFill>
                <a:schemeClr val="tx1"/>
              </a:solidFill>
            </a:endParaRPr>
          </a:p>
          <a:p>
            <a:pPr>
              <a:defRPr/>
            </a:pPr>
            <a:r>
              <a:rPr sz="13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26 октября 2023 года </a:t>
            </a:r>
            <a:r>
              <a:rPr sz="13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участие в совещании с руководителями образовательных организаций Прохоровского района</a:t>
            </a:r>
            <a:endParaRPr sz="1300">
              <a:solidFill>
                <a:schemeClr val="tx1"/>
              </a:solidFill>
            </a:endParaRPr>
          </a:p>
          <a:p>
            <a:pPr marL="0" indent="0">
              <a:buFont typeface="Arial"/>
              <a:buNone/>
              <a:defRPr/>
            </a:pPr>
            <a:endParaRPr sz="1300">
              <a:solidFill>
                <a:schemeClr val="tx1"/>
              </a:solidFill>
            </a:endParaRPr>
          </a:p>
          <a:p>
            <a:pPr>
              <a:defRPr/>
            </a:pPr>
            <a:r>
              <a:rPr sz="13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30 июня 2023 года принял участие в совещании с руководителями образовательных организаций Ивнянского района</a:t>
            </a:r>
            <a:endParaRPr sz="1300">
              <a:solidFill>
                <a:schemeClr val="tx1"/>
              </a:solidFill>
            </a:endParaRPr>
          </a:p>
          <a:p>
            <a:pPr marL="0" indent="0">
              <a:buFont typeface="Arial"/>
              <a:buNone/>
              <a:defRPr/>
            </a:pPr>
            <a:endParaRPr sz="1300">
              <a:solidFill>
                <a:schemeClr val="tx1"/>
              </a:solidFill>
            </a:endParaRPr>
          </a:p>
          <a:p>
            <a:pPr>
              <a:defRPr/>
            </a:pPr>
            <a:r>
              <a:rPr sz="13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25 апреля 2023 года принял участие в совещании с руководителями образовательных организаций Алексеевского городского округа.</a:t>
            </a:r>
            <a:endParaRPr sz="1300">
              <a:solidFill>
                <a:schemeClr val="tx1"/>
              </a:solidFill>
            </a:endParaRPr>
          </a:p>
          <a:p>
            <a:pPr>
              <a:defRPr/>
            </a:pPr>
            <a:endParaRPr sz="1300">
              <a:solidFill>
                <a:schemeClr val="tx1"/>
              </a:solidFill>
            </a:endParaRPr>
          </a:p>
          <a:p>
            <a:pPr marL="0" indent="0" algn="just">
              <a:buFont typeface="Arial"/>
              <a:buNone/>
              <a:defRPr/>
            </a:pPr>
            <a:r>
              <a:rPr sz="1300">
                <a:solidFill>
                  <a:schemeClr val="tx1"/>
                </a:solidFill>
              </a:rPr>
              <a:t>В случае необходимости министерство образования может провести вводное совещание по вопросам осуществления </a:t>
            </a:r>
            <a:r>
              <a:rPr lang="ru-RU" sz="13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регионального государственного контроля (надзора) за достоверностью, актуальностью и полнотой сведений </a:t>
            </a:r>
            <a:br>
              <a:rPr lang="ru-RU" sz="13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3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 организациях отдыха детей </a:t>
            </a:r>
            <a:r>
              <a:rPr lang="ru-RU" sz="13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их оздоровления</a:t>
            </a:r>
            <a:r>
              <a:rPr sz="1300">
                <a:solidFill>
                  <a:schemeClr val="tx1"/>
                </a:solidFill>
              </a:rPr>
              <a:t> в любом районе или городском округе в формате ВКС или в очном формате.</a:t>
            </a:r>
            <a:endParaRPr sz="1300">
              <a:solidFill>
                <a:schemeClr val="tx1"/>
              </a:solidFill>
            </a:endParaRPr>
          </a:p>
        </p:txBody>
      </p:sp>
      <p:sp>
        <p:nvSpPr>
          <p:cNvPr id="1473640975" name="" hidden="0"/>
          <p:cNvSpPr/>
          <p:nvPr isPhoto="0" userDrawn="0"/>
        </p:nvSpPr>
        <p:spPr bwMode="auto">
          <a:xfrm flipH="0" flipV="0">
            <a:off x="1377833" y="4475824"/>
            <a:ext cx="411686" cy="1036355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62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</a:rPr>
              <a:t>!</a:t>
            </a:r>
            <a:endParaRPr sz="54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798344" y="748981"/>
            <a:ext cx="10058400" cy="1525105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r>
              <a:rPr lang="ru-RU" sz="3000" b="1"/>
              <a:t>	</a:t>
            </a:r>
            <a:r>
              <a:rPr lang="ru-RU" sz="3000"/>
              <a:t>В 2023 году министерством подготовлены следующие разъяснительные информационные </a:t>
            </a:r>
            <a:r>
              <a:rPr lang="ru-RU" sz="3000"/>
              <a:t>письма по вопросам:</a:t>
            </a:r>
            <a:br>
              <a:rPr lang="ru-RU" sz="3000"/>
            </a:br>
            <a:br>
              <a:rPr lang="ru-RU" sz="3000" b="1" i="1" u="sng"/>
            </a:br>
            <a:endParaRPr lang="ru-RU" sz="3000" b="1" i="1" u="sng"/>
          </a:p>
        </p:txBody>
      </p:sp>
      <p:sp>
        <p:nvSpPr>
          <p:cNvPr id="2" name="TextBox 1" hidden="0"/>
          <p:cNvSpPr txBox="1"/>
          <p:nvPr isPhoto="0" userDrawn="0"/>
        </p:nvSpPr>
        <p:spPr bwMode="auto">
          <a:xfrm flipH="0" flipV="0">
            <a:off x="1748736" y="2274086"/>
            <a:ext cx="9294062" cy="1920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806" indent="-228806">
              <a:buFont typeface="Arial"/>
              <a:buChar char="–"/>
              <a:defRPr/>
            </a:pPr>
            <a:r>
              <a:rPr sz="2000"/>
              <a:t>внесения изменений в Реестр в части наименований;</a:t>
            </a:r>
            <a:endParaRPr sz="2000"/>
          </a:p>
          <a:p>
            <a:pPr marL="228806" indent="-228806">
              <a:buFont typeface="Arial"/>
              <a:buChar char="–"/>
              <a:defRPr/>
            </a:pPr>
            <a:r>
              <a:rPr lang="ru-RU" sz="20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внесения изменений в Реестр в части</a:t>
            </a:r>
            <a:r>
              <a:rPr sz="2000"/>
              <a:t> адресов мест фактического осуществления деятельности организаций отдыха детей и их оздоровления;</a:t>
            </a:r>
            <a:endParaRPr sz="2000"/>
          </a:p>
          <a:p>
            <a:pPr marL="228806" indent="-228806">
              <a:buFont typeface="Arial"/>
              <a:buChar char="–"/>
              <a:defRPr/>
            </a:pPr>
            <a:r>
              <a:rPr sz="2000"/>
              <a:t>внесения сведений в Реестр о новых организациях отдыха детей и их оздоровления.</a:t>
            </a:r>
            <a:endParaRPr sz="2000"/>
          </a:p>
        </p:txBody>
      </p:sp>
      <p:sp>
        <p:nvSpPr>
          <p:cNvPr id="269628557" name="" hidden="0"/>
          <p:cNvSpPr txBox="1"/>
          <p:nvPr isPhoto="0" userDrawn="0"/>
        </p:nvSpPr>
        <p:spPr bwMode="auto">
          <a:xfrm flipH="0" flipV="0">
            <a:off x="2369239" y="5308328"/>
            <a:ext cx="4743234" cy="3353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sz="1600"/>
              <a:t> </a:t>
            </a:r>
            <a:r>
              <a:rPr lang="ru-RU" sz="1600" b="1" i="1" u="sng">
                <a:solidFill>
                  <a:schemeClr val="hlink"/>
                </a:solidFill>
                <a:hlinkClick r:id="rId3" tooltip="https://obr.belregion.ru/informirovanie/"/>
              </a:rPr>
              <a:t>Ссылка на сайт Министерства</a:t>
            </a:r>
            <a:r>
              <a:rPr lang="ru-RU" sz="1600" b="1" i="1" u="sng">
                <a:solidFill>
                  <a:schemeClr val="hlink"/>
                </a:solidFill>
                <a:hlinkClick r:id="rId3" tooltip="https://obr.belregion.ru/informirovanie/"/>
              </a:rPr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24441170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603916" y="307622"/>
            <a:ext cx="1079499" cy="128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80406530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1178757" y="564101"/>
            <a:ext cx="10058400" cy="823033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r>
              <a:rPr lang="ru-RU" sz="2200" b="1">
                <a:solidFill>
                  <a:schemeClr val="tx1"/>
                </a:solidFill>
              </a:rPr>
              <a:t>	</a:t>
            </a:r>
            <a:r>
              <a:rPr sz="2200" b="1">
                <a:solidFill>
                  <a:schemeClr val="tx1"/>
                </a:solidFill>
                <a:ea typeface="Calibri"/>
              </a:rPr>
              <a:t>Совершенствование нормативных правовых актов </a:t>
            </a:r>
            <a:br>
              <a:rPr sz="2200" b="1">
                <a:solidFill>
                  <a:schemeClr val="tx1"/>
                </a:solidFill>
                <a:ea typeface="Calibri"/>
              </a:rPr>
            </a:br>
            <a:r>
              <a:rPr sz="2200" b="1">
                <a:solidFill>
                  <a:schemeClr val="tx1"/>
                </a:solidFill>
                <a:ea typeface="Calibri"/>
              </a:rPr>
              <a:t>о региональном контроле</a:t>
            </a:r>
            <a:br>
              <a:rPr lang="ru-RU" sz="3000" b="1" i="1" u="sng"/>
            </a:br>
            <a:endParaRPr lang="ru-RU" sz="3000" b="1" i="1" u="sng"/>
          </a:p>
        </p:txBody>
      </p:sp>
      <p:sp>
        <p:nvSpPr>
          <p:cNvPr id="1141450876" name="TextBox 1" hidden="0"/>
          <p:cNvSpPr txBox="1"/>
          <p:nvPr isPhoto="0" userDrawn="0"/>
        </p:nvSpPr>
        <p:spPr bwMode="auto">
          <a:xfrm flipH="0" flipV="0">
            <a:off x="1755883" y="1387134"/>
            <a:ext cx="9592048" cy="497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4" algn="just">
              <a:spcAft>
                <a:spcPts val="999"/>
              </a:spcAft>
              <a:defRPr/>
            </a:pPr>
            <a:r>
              <a:rPr sz="1600">
                <a:ea typeface="Calibri"/>
              </a:rPr>
              <a:t>Стать</a:t>
            </a:r>
            <a:r>
              <a:rPr sz="1600">
                <a:ea typeface="Calibri"/>
              </a:rPr>
              <a:t>ей</a:t>
            </a:r>
            <a:r>
              <a:rPr sz="1600">
                <a:ea typeface="Calibri"/>
              </a:rPr>
              <a:t> 14.65</a:t>
            </a:r>
            <a:r>
              <a:rPr sz="1600">
                <a:ea typeface="Calibri"/>
              </a:rPr>
              <a:t> </a:t>
            </a:r>
            <a:r>
              <a:rPr sz="1600">
                <a:ea typeface="Calibri"/>
              </a:rPr>
              <a:t>Кодекс</a:t>
            </a:r>
            <a:r>
              <a:rPr sz="1600">
                <a:ea typeface="Calibri"/>
              </a:rPr>
              <a:t>а</a:t>
            </a:r>
            <a:r>
              <a:rPr sz="1600">
                <a:ea typeface="Calibri"/>
              </a:rPr>
              <a:t> Российской Федерации об административных правонарушениях</a:t>
            </a:r>
            <a:r>
              <a:rPr sz="1600">
                <a:ea typeface="Calibri"/>
              </a:rPr>
              <a:t> (КоАП РФ)</a:t>
            </a:r>
            <a:r>
              <a:rPr sz="1600">
                <a:ea typeface="Calibri"/>
              </a:rPr>
              <a:t> установлена административная ответственность </a:t>
            </a:r>
            <a:r>
              <a:rPr sz="1600">
                <a:ea typeface="Calibri"/>
              </a:rPr>
              <a:t>за н</a:t>
            </a:r>
            <a:r>
              <a:rPr sz="1600">
                <a:ea typeface="Calibri"/>
              </a:rPr>
              <a:t>арушение законодательства Российской Федерации в сфере организации отдыха и оздоровления детей</a:t>
            </a:r>
            <a:r>
              <a:rPr sz="1600">
                <a:ea typeface="Calibri"/>
              </a:rPr>
              <a:t>. Объективн</a:t>
            </a:r>
            <a:r>
              <a:rPr sz="1600">
                <a:ea typeface="Calibri"/>
              </a:rPr>
              <a:t>ая</a:t>
            </a:r>
            <a:r>
              <a:rPr sz="1600">
                <a:ea typeface="Calibri"/>
              </a:rPr>
              <a:t> сторон</a:t>
            </a:r>
            <a:r>
              <a:rPr sz="1600">
                <a:ea typeface="Calibri"/>
              </a:rPr>
              <a:t>а</a:t>
            </a:r>
            <a:r>
              <a:rPr sz="1600">
                <a:ea typeface="Calibri"/>
              </a:rPr>
              <a:t> </a:t>
            </a:r>
            <a:r>
              <a:rPr sz="1600">
                <a:ea typeface="Calibri"/>
              </a:rPr>
              <a:t>административн</a:t>
            </a:r>
            <a:r>
              <a:rPr sz="1600">
                <a:ea typeface="Calibri"/>
              </a:rPr>
              <a:t>ого правонарушения выражается </a:t>
            </a:r>
            <a:r>
              <a:rPr sz="1600">
                <a:ea typeface="Calibri"/>
              </a:rPr>
              <a:t>в предоставлении организацией отдыха детей и их оздоровления или индивидуальным предпринимателем, не включенными в реестр организаций отдыха детей и их оздоровления, услуг по обеспечению отдыха и оздоровления детей</a:t>
            </a:r>
            <a:r>
              <a:rPr sz="1600">
                <a:ea typeface="Calibri"/>
              </a:rPr>
              <a:t>.</a:t>
            </a:r>
            <a:endParaRPr sz="1600">
              <a:ea typeface="Calibri"/>
            </a:endParaRPr>
          </a:p>
          <a:p>
            <a:pPr indent="450214" algn="just">
              <a:spcAft>
                <a:spcPts val="999"/>
              </a:spcAft>
              <a:defRPr/>
            </a:pPr>
            <a:r>
              <a:rPr sz="1600">
                <a:ea typeface="Calibri"/>
              </a:rPr>
              <a:t>В</a:t>
            </a:r>
            <a:r>
              <a:rPr sz="1600">
                <a:ea typeface="Calibri"/>
              </a:rPr>
              <a:t> рамках совершенствования нормативно-правового регулирования в сфере организации отдыха детей и их оздоровления считаем необходимым установить в Федеральном законе от 24 июля 1998 года № 124-ФЗ «Об основных гарантиях прав ребенка в Российской Федерации» оп</a:t>
            </a:r>
            <a:r>
              <a:rPr sz="1600">
                <a:ea typeface="Calibri"/>
              </a:rPr>
              <a:t>р</a:t>
            </a:r>
            <a:r>
              <a:rPr sz="1600">
                <a:ea typeface="Calibri"/>
              </a:rPr>
              <a:t>еделение понятия «организация отдыха детей и их оздоровления» с указанием предъявляемых к таким организациям  требований (например, установление минимального количества часов, которое ребенок проводит в «лагере», наличие/отсутствие питания и(или) проживани</a:t>
            </a:r>
            <a:r>
              <a:rPr sz="1600">
                <a:ea typeface="Calibri"/>
              </a:rPr>
              <a:t>я и др.) для возможности идентификации организаций, не включенных в Реестр, но фактически  оказывающих услуги по организации отдыха и оздоровления детей. </a:t>
            </a:r>
            <a:endParaRPr sz="1600"/>
          </a:p>
          <a:p>
            <a:pPr algn="just">
              <a:defRPr/>
            </a:pPr>
            <a:r>
              <a:rPr sz="1600">
                <a:ea typeface="Calibri"/>
              </a:rPr>
              <a:t>Такое нормативно</a:t>
            </a:r>
            <a:r>
              <a:rPr sz="1600">
                <a:ea typeface="Calibri"/>
              </a:rPr>
              <a:t>е</a:t>
            </a:r>
            <a:r>
              <a:rPr sz="1600">
                <a:ea typeface="Calibri"/>
              </a:rPr>
              <a:t> регулировани</a:t>
            </a:r>
            <a:r>
              <a:rPr sz="1600">
                <a:ea typeface="Calibri"/>
              </a:rPr>
              <a:t>е</a:t>
            </a:r>
            <a:r>
              <a:rPr sz="1600">
                <a:ea typeface="Calibri"/>
              </a:rPr>
              <a:t> будет способствовать повышению качества предоставляемых организациями услуг по организации отдыха </a:t>
            </a:r>
            <a:r>
              <a:rPr sz="1600">
                <a:ea typeface="Calibri"/>
              </a:rPr>
              <a:t>и оздоровления детей, защите прав детей на отдых</a:t>
            </a:r>
            <a:r>
              <a:rPr sz="1600">
                <a:ea typeface="Calibri"/>
              </a:rPr>
              <a:t> и совершенствованию контрольной (надзорной) деятельности в сфере отдыха детей и их оздоровления.</a:t>
            </a:r>
            <a:endParaRPr sz="1600">
              <a:ea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 hidden="0"/>
          <p:cNvSpPr txBox="1"/>
          <p:nvPr isPhoto="0" userDrawn="0"/>
        </p:nvSpPr>
        <p:spPr bwMode="auto">
          <a:xfrm>
            <a:off x="2467656" y="2607770"/>
            <a:ext cx="6582735" cy="1310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/>
              <a:t>Благодарим за </a:t>
            </a:r>
            <a:r>
              <a:rPr lang="ru-RU" sz="4000" b="1"/>
              <a:t>внимание!</a:t>
            </a:r>
            <a:endParaRPr/>
          </a:p>
        </p:txBody>
      </p:sp>
      <p:pic>
        <p:nvPicPr>
          <p:cNvPr id="9" name="Рисунок 8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4438053" y="5464431"/>
            <a:ext cx="424824" cy="424824"/>
          </a:xfrm>
          <a:prstGeom prst="rect">
            <a:avLst/>
          </a:prstGeom>
        </p:spPr>
      </p:pic>
      <p:sp>
        <p:nvSpPr>
          <p:cNvPr id="10" name="Прямоугольник 9" hidden="0"/>
          <p:cNvSpPr/>
          <p:nvPr isPhoto="0" userDrawn="0"/>
        </p:nvSpPr>
        <p:spPr bwMode="auto">
          <a:xfrm>
            <a:off x="5048782" y="5464431"/>
            <a:ext cx="2004476" cy="396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/>
              <a:t>(4722) 32-12-56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48045606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2517598" y="489379"/>
            <a:ext cx="9394219" cy="132079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>
              <a:defRPr/>
            </a:pPr>
            <a:r>
              <a:rPr sz="2200" b="1">
                <a:solidFill>
                  <a:schemeClr val="tx1"/>
                </a:solidFill>
              </a:rPr>
              <a:t>Целями</a:t>
            </a:r>
            <a:r>
              <a:rPr sz="2200" b="1">
                <a:solidFill>
                  <a:schemeClr val="tx1"/>
                </a:solidFill>
              </a:rPr>
              <a:t> проведения </a:t>
            </a:r>
            <a:r>
              <a:rPr sz="2200" b="1">
                <a:solidFill>
                  <a:schemeClr val="tx1"/>
                </a:solidFill>
              </a:rPr>
              <a:t>Министерством</a:t>
            </a:r>
            <a:r>
              <a:rPr sz="2200" b="1">
                <a:solidFill>
                  <a:schemeClr val="tx1"/>
                </a:solidFill>
              </a:rPr>
              <a:t> обобщения и анализа правоприменительной практики </a:t>
            </a:r>
            <a:r>
              <a:rPr sz="2200" b="1">
                <a:solidFill>
                  <a:schemeClr val="tx1"/>
                </a:solidFill>
              </a:rPr>
              <a:t>по осуществлению регионального контроля</a:t>
            </a:r>
            <a:r>
              <a:rPr sz="2200" b="1">
                <a:solidFill>
                  <a:schemeClr val="tx1"/>
                </a:solidFill>
              </a:rPr>
              <a:t>,</a:t>
            </a:r>
            <a:r>
              <a:rPr sz="2200" b="1">
                <a:solidFill>
                  <a:schemeClr val="tx1"/>
                </a:solidFill>
              </a:rPr>
              <a:t> являю</a:t>
            </a:r>
            <a:r>
              <a:rPr sz="2200" b="1">
                <a:solidFill>
                  <a:schemeClr val="tx1"/>
                </a:solidFill>
              </a:rPr>
              <a:t>тся:</a:t>
            </a:r>
            <a:endParaRPr b="1">
              <a:solidFill>
                <a:schemeClr val="tx1"/>
              </a:solidFill>
            </a:endParaRPr>
          </a:p>
        </p:txBody>
      </p:sp>
      <p:sp>
        <p:nvSpPr>
          <p:cNvPr id="8539899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2055221" y="1729296"/>
            <a:ext cx="9310991" cy="4864223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indent="450214" algn="just">
              <a:defRPr/>
            </a:pPr>
            <a:r>
              <a:rPr sz="1800">
                <a:solidFill>
                  <a:schemeClr val="tx1"/>
                </a:solidFill>
              </a:rPr>
              <a:t>обеспечение единства практики применения </a:t>
            </a:r>
            <a:r>
              <a:rPr sz="1800">
                <a:solidFill>
                  <a:schemeClr val="tx1"/>
                </a:solidFill>
              </a:rPr>
              <a:t>Министерством</a:t>
            </a:r>
            <a:r>
              <a:rPr sz="1800">
                <a:solidFill>
                  <a:schemeClr val="tx1"/>
                </a:solidFill>
              </a:rPr>
              <a:t> в целях предупреждения, выявления, пресечения нарушений юридическими лицами, </a:t>
            </a:r>
            <a:br>
              <a:rPr sz="1800">
                <a:solidFill>
                  <a:schemeClr val="tx1"/>
                </a:solidFill>
              </a:rPr>
            </a:br>
            <a:r>
              <a:rPr sz="1800">
                <a:solidFill>
                  <a:schemeClr val="tx1"/>
                </a:solidFill>
              </a:rPr>
              <a:t>их руководителями, иными должностными лицами, индивидуальными предпринимателями, их уполномоченными представителями требований, установленных </a:t>
            </a:r>
            <a:r>
              <a:rPr sz="1800">
                <a:solidFill>
                  <a:schemeClr val="tx1"/>
                </a:solidFill>
              </a:rPr>
              <a:t>Федеральным законом № 124-ФЗ</a:t>
            </a:r>
            <a:r>
              <a:rPr sz="1800">
                <a:solidFill>
                  <a:schemeClr val="tx1"/>
                </a:solidFill>
              </a:rPr>
              <a:t>, другими федерал</a:t>
            </a:r>
            <a:r>
              <a:rPr sz="1800">
                <a:solidFill>
                  <a:schemeClr val="tx1"/>
                </a:solidFill>
              </a:rPr>
              <a:t>ьными законами и принимаемыми в соответствии с ними иными нормативными правовыми актами Белгородской области, регулирующими вопросы достоверности, актуальности и полноты сведений об организациях, подлежащих включению в Реестр (далее – обязательные требован</a:t>
            </a:r>
            <a:r>
              <a:rPr sz="1800">
                <a:solidFill>
                  <a:schemeClr val="tx1"/>
                </a:solidFill>
              </a:rPr>
              <a:t>ия);</a:t>
            </a:r>
            <a:endParaRPr sz="1800">
              <a:solidFill>
                <a:schemeClr val="tx1"/>
              </a:solidFill>
            </a:endParaRPr>
          </a:p>
          <a:p>
            <a:pPr indent="450214" algn="just">
              <a:defRPr/>
            </a:pPr>
            <a:r>
              <a:rPr sz="1800">
                <a:solidFill>
                  <a:schemeClr val="tx1"/>
                </a:solidFill>
              </a:rPr>
              <a:t>обеспечение доступности сведений о правоприменительной практике </a:t>
            </a:r>
            <a:r>
              <a:rPr sz="1800">
                <a:solidFill>
                  <a:schemeClr val="tx1"/>
                </a:solidFill>
              </a:rPr>
              <a:t>Министерства</a:t>
            </a:r>
            <a:r>
              <a:rPr sz="1800">
                <a:solidFill>
                  <a:schemeClr val="tx1"/>
                </a:solidFill>
              </a:rPr>
              <a:t> путем их публикации для сведения подконтрольных субъектов;</a:t>
            </a:r>
            <a:endParaRPr sz="1800">
              <a:solidFill>
                <a:schemeClr val="tx1"/>
              </a:solidFill>
            </a:endParaRPr>
          </a:p>
          <a:p>
            <a:pPr indent="450214" algn="just">
              <a:defRPr/>
            </a:pPr>
            <a:r>
              <a:rPr sz="1800">
                <a:solidFill>
                  <a:schemeClr val="tx1"/>
                </a:solidFill>
              </a:rPr>
              <a:t>снижение количества нарушений обязательных требований и повышение уровня защищенности охраняемых законом ценностей за счет обеспечения </a:t>
            </a:r>
            <a:r>
              <a:rPr sz="1800">
                <a:solidFill>
                  <a:schemeClr val="tx1"/>
                </a:solidFill>
              </a:rPr>
              <a:t>информированности подконтрольных субъектов о практике применения обязательных требований;</a:t>
            </a:r>
            <a:endParaRPr sz="1800">
              <a:solidFill>
                <a:schemeClr val="tx1"/>
              </a:solidFill>
            </a:endParaRPr>
          </a:p>
          <a:p>
            <a:pPr indent="450214" algn="just">
              <a:defRPr/>
            </a:pPr>
            <a:r>
              <a:rPr lang="ru-RU" sz="1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совершенствование нормативных правовых актов для устранения устаревших, дублирующих и избыточных обязательных требований, устранения избыточных контрольно-надзорных функций.</a:t>
            </a:r>
            <a:endParaRPr sz="1800">
              <a:solidFill>
                <a:schemeClr val="tx1"/>
              </a:solidFill>
            </a:endParaRPr>
          </a:p>
          <a:p>
            <a:pPr marL="0" indent="0">
              <a:buClr>
                <a:schemeClr val="accent1"/>
              </a:buClr>
              <a:buSzPct val="80000"/>
              <a:buFont typeface="Wingdings 3"/>
              <a:buNone/>
              <a:defRPr/>
            </a:pPr>
            <a:endParaRPr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502842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2277162" y="786043"/>
            <a:ext cx="9394219" cy="499368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>
            <a:lvl1pPr>
              <a:defRPr sz="3600"/>
            </a:lvl1pPr>
          </a:lstStyle>
          <a:p>
            <a:pPr algn="ctr">
              <a:defRPr/>
            </a:pPr>
            <a:r>
              <a:rPr lang="ru-RU" sz="2400" b="1" i="0" u="none" strike="noStrike" cap="none" spc="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  <a:t>Основные задачи обобщения правоприменительной практики</a:t>
            </a:r>
            <a:r>
              <a:rPr sz="2400" b="1">
                <a:solidFill>
                  <a:schemeClr val="tx1"/>
                </a:solidFill>
              </a:rPr>
              <a:t>:</a:t>
            </a:r>
            <a:endParaRPr sz="2400" b="1">
              <a:solidFill>
                <a:schemeClr val="tx1"/>
              </a:solidFill>
            </a:endParaRPr>
          </a:p>
        </p:txBody>
      </p:sp>
      <p:sp>
        <p:nvSpPr>
          <p:cNvPr id="1073880004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1981240" y="1683057"/>
            <a:ext cx="9310991" cy="4864222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indent="450214" algn="just">
              <a:defRPr/>
            </a:pPr>
            <a:r>
              <a:rPr sz="1800"/>
              <a:t>обеспечение единообразных подходов к применению контрольным (надзорным) органом и его должностными лицами обязательных требований, законодательства Российской Федерации о государственном контроле (надзоре);</a:t>
            </a:r>
            <a:endParaRPr sz="1800"/>
          </a:p>
          <a:p>
            <a:pPr marL="342900" indent="0" algn="just">
              <a:buFont typeface="Arial"/>
              <a:buNone/>
              <a:defRPr/>
            </a:pPr>
            <a:endParaRPr sz="1000"/>
          </a:p>
          <a:p>
            <a:pPr indent="450214" algn="just">
              <a:defRPr/>
            </a:pPr>
            <a:r>
              <a:rPr sz="1800"/>
              <a:t>выявление типичных нарушений обязательных требований, причин, факторов и условий, способствующих возникновению указанных нарушений;</a:t>
            </a:r>
            <a:endParaRPr sz="1800"/>
          </a:p>
          <a:p>
            <a:pPr marL="342900" indent="0" algn="just">
              <a:buFont typeface="Arial"/>
              <a:buNone/>
              <a:defRPr/>
            </a:pPr>
            <a:endParaRPr sz="1000"/>
          </a:p>
          <a:p>
            <a:pPr indent="450214" algn="just">
              <a:defRPr/>
            </a:pPr>
            <a:r>
              <a:rPr sz="1800"/>
              <a:t>анализ случаев причинения вреда (ущерба) охраняемым законом ценностям, выявление источников и факторов риска причинения вреда (ущерба);</a:t>
            </a:r>
            <a:endParaRPr sz="1800"/>
          </a:p>
          <a:p>
            <a:pPr marL="342900" indent="0" algn="just">
              <a:buFont typeface="Arial"/>
              <a:buNone/>
              <a:defRPr/>
            </a:pPr>
            <a:endParaRPr sz="1000"/>
          </a:p>
          <a:p>
            <a:pPr indent="450214" algn="just">
              <a:defRPr/>
            </a:pPr>
            <a:r>
              <a:rPr sz="1800"/>
              <a:t>подготовка предложений об актуализации обязательных требований;</a:t>
            </a:r>
            <a:endParaRPr sz="1800"/>
          </a:p>
          <a:p>
            <a:pPr marL="342900" indent="0" algn="just">
              <a:buFont typeface="Arial"/>
              <a:buNone/>
              <a:defRPr/>
            </a:pPr>
            <a:endParaRPr sz="1000"/>
          </a:p>
          <a:p>
            <a:pPr indent="450213" algn="just">
              <a:defRPr/>
            </a:pPr>
            <a:r>
              <a:rPr sz="1800"/>
              <a:t>подготовка предложений о внесении изменений в законодательство Российской Федерации о государственном контроле (надзоре), муниципальном контроле.</a:t>
            </a:r>
            <a:endParaRPr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08105959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2360390" y="841527"/>
            <a:ext cx="9394219" cy="499367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>
            <a:lvl1pPr>
              <a:defRPr sz="3600"/>
            </a:lvl1pPr>
          </a:lstStyle>
          <a:p>
            <a:pPr algn="ctr">
              <a:defRPr/>
            </a:pPr>
            <a:r>
              <a:rPr lang="ru-RU" sz="3000" b="1" i="0" u="none" strike="noStrike" cap="none" spc="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  <a:t>Подконтрольные субъекты регионального контроля</a:t>
            </a:r>
            <a:r>
              <a:rPr sz="3000" b="1">
                <a:solidFill>
                  <a:schemeClr val="tx1"/>
                </a:solidFill>
              </a:rPr>
              <a:t>:</a:t>
            </a:r>
            <a:endParaRPr sz="2400" b="1">
              <a:solidFill>
                <a:schemeClr val="tx1"/>
              </a:solidFill>
            </a:endParaRPr>
          </a:p>
        </p:txBody>
      </p:sp>
      <p:sp>
        <p:nvSpPr>
          <p:cNvPr id="14508757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2101458" y="1627571"/>
            <a:ext cx="9569923" cy="4864222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342900" indent="0" algn="just">
              <a:buFont typeface="Arial"/>
              <a:buNone/>
              <a:defRPr/>
            </a:pPr>
            <a:r>
              <a:rPr sz="1800"/>
              <a:t>Реестр содержит сведения о </a:t>
            </a:r>
            <a:r>
              <a:rPr sz="1800" b="1"/>
              <a:t>791 лагере</a:t>
            </a:r>
            <a:r>
              <a:rPr sz="1800"/>
              <a:t>, образованных </a:t>
            </a:r>
            <a:r>
              <a:rPr sz="1800" b="1"/>
              <a:t>5</a:t>
            </a:r>
            <a:r>
              <a:rPr sz="1800" b="1"/>
              <a:t>37</a:t>
            </a:r>
            <a:r>
              <a:rPr sz="1800"/>
              <a:t> организациями  отдыха детей </a:t>
            </a:r>
            <a:r>
              <a:rPr sz="1800"/>
              <a:t>и их оздоровления, в том числе:</a:t>
            </a:r>
            <a:endParaRPr sz="1800"/>
          </a:p>
          <a:p>
            <a:pPr marL="342900" indent="0" algn="just">
              <a:buFont typeface="Arial"/>
              <a:buNone/>
              <a:defRPr/>
            </a:pPr>
            <a:endParaRPr sz="1800"/>
          </a:p>
          <a:p>
            <a:pPr indent="450214" algn="just">
              <a:defRPr/>
            </a:pPr>
            <a:r>
              <a:rPr sz="1800"/>
              <a:t>детские загородные организации отдыха детей и их оздоровления – </a:t>
            </a:r>
            <a:r>
              <a:rPr sz="1800" b="1"/>
              <a:t>20</a:t>
            </a:r>
            <a:r>
              <a:rPr sz="1800"/>
              <a:t>;</a:t>
            </a:r>
            <a:endParaRPr sz="1800"/>
          </a:p>
          <a:p>
            <a:pPr marL="342900" indent="0" algn="just">
              <a:buFont typeface="Arial"/>
              <a:buNone/>
              <a:defRPr/>
            </a:pPr>
            <a:endParaRPr sz="800"/>
          </a:p>
          <a:p>
            <a:pPr indent="450214" algn="just">
              <a:defRPr/>
            </a:pPr>
            <a:r>
              <a:rPr sz="1800"/>
              <a:t>организации отдыха детей и их оздоровления, </a:t>
            </a:r>
            <a:r>
              <a:rPr sz="1800"/>
              <a:t>организованные образовательными организациями, осуществляющими организацию отдыха</a:t>
            </a:r>
            <a:r>
              <a:rPr sz="1800"/>
              <a:t>,</a:t>
            </a:r>
            <a:r>
              <a:rPr sz="1800"/>
              <a:t> оздоровления </a:t>
            </a:r>
            <a:r>
              <a:rPr sz="1800"/>
              <a:t>обучающихся в каникулярное время с дневным </a:t>
            </a:r>
            <a:r>
              <a:rPr sz="1800"/>
              <a:t>пребыванием</a:t>
            </a:r>
            <a:r>
              <a:rPr sz="1800"/>
              <a:t>, – </a:t>
            </a:r>
            <a:r>
              <a:rPr sz="1800" b="1"/>
              <a:t>514</a:t>
            </a:r>
            <a:r>
              <a:rPr sz="1800"/>
              <a:t>;</a:t>
            </a:r>
            <a:endParaRPr sz="1800"/>
          </a:p>
          <a:p>
            <a:pPr marL="342900" indent="0" algn="just">
              <a:buFont typeface="Arial"/>
              <a:buNone/>
              <a:defRPr/>
            </a:pPr>
            <a:endParaRPr sz="800"/>
          </a:p>
          <a:p>
            <a:pPr indent="450214" algn="just">
              <a:defRPr/>
            </a:pPr>
            <a:r>
              <a:rPr sz="1800"/>
              <a:t>организации отды</a:t>
            </a:r>
            <a:r>
              <a:rPr sz="1800"/>
              <a:t>ха детей и их оздоровления, организованные образовательными организациями, осуществляющими организацию труда </a:t>
            </a:r>
            <a:br>
              <a:rPr sz="1800"/>
            </a:br>
            <a:r>
              <a:rPr sz="1800"/>
              <a:t>и отдыха, - </a:t>
            </a:r>
            <a:r>
              <a:rPr sz="1800" b="1"/>
              <a:t>253</a:t>
            </a:r>
            <a:r>
              <a:rPr sz="1800"/>
              <a:t>;</a:t>
            </a:r>
            <a:r>
              <a:rPr sz="1800">
                <a:highlight>
                  <a:srgbClr val="FFFF00"/>
                </a:highlight>
              </a:rPr>
              <a:t> </a:t>
            </a:r>
            <a:endParaRPr sz="1800">
              <a:highlight>
                <a:srgbClr val="FFFF00"/>
              </a:highlight>
            </a:endParaRPr>
          </a:p>
          <a:p>
            <a:pPr marL="342900" indent="0" algn="just">
              <a:buFont typeface="Arial"/>
              <a:buNone/>
              <a:defRPr/>
            </a:pPr>
            <a:endParaRPr sz="800">
              <a:highlight>
                <a:srgbClr val="FFFF00"/>
              </a:highlight>
            </a:endParaRPr>
          </a:p>
          <a:p>
            <a:pPr indent="450214" algn="just">
              <a:defRPr/>
            </a:pPr>
            <a:r>
              <a:rPr sz="1800"/>
              <a:t>санаторно-оздоровительные учреждения круглогодичного действия – </a:t>
            </a:r>
            <a:r>
              <a:rPr sz="1800" b="1"/>
              <a:t>2</a:t>
            </a:r>
            <a:r>
              <a:rPr sz="1800"/>
              <a:t>;</a:t>
            </a:r>
            <a:r>
              <a:rPr sz="1800"/>
              <a:t>	</a:t>
            </a:r>
            <a:endParaRPr sz="1800"/>
          </a:p>
          <a:p>
            <a:pPr marL="0" indent="0">
              <a:buFont typeface="Arial"/>
              <a:buNone/>
              <a:defRPr/>
            </a:pPr>
            <a:r>
              <a:rPr sz="1800"/>
              <a:t>палаточные организации отдыха детей и их оздоровления – </a:t>
            </a:r>
            <a:r>
              <a:rPr sz="1800" b="1"/>
              <a:t>2</a:t>
            </a:r>
            <a:r>
              <a:rPr sz="1800"/>
              <a:t>.</a:t>
            </a:r>
            <a:r>
              <a:rPr sz="1300"/>
              <a:t>	</a:t>
            </a:r>
            <a:r>
              <a:rPr sz="1300"/>
              <a:t>	</a:t>
            </a:r>
            <a:endParaRPr sz="13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372486" y="260731"/>
            <a:ext cx="1079500" cy="1285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647421" y="286602"/>
            <a:ext cx="10058400" cy="145075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tx1"/>
                </a:solidFill>
              </a:rPr>
              <a:t>Контрольная (надзорная) деятельность </a:t>
            </a:r>
            <a:br>
              <a:rPr lang="ru-RU" sz="3200" b="1">
                <a:solidFill>
                  <a:schemeClr val="tx1"/>
                </a:solidFill>
              </a:rPr>
            </a:br>
            <a:r>
              <a:rPr lang="ru-RU" sz="3200" b="1">
                <a:solidFill>
                  <a:schemeClr val="tx1"/>
                </a:solidFill>
              </a:rPr>
              <a:t>в 2023 году</a:t>
            </a:r>
            <a:endParaRPr/>
          </a:p>
        </p:txBody>
      </p:sp>
      <p:sp>
        <p:nvSpPr>
          <p:cNvPr id="655316721" name="" hidden="0"/>
          <p:cNvSpPr txBox="1"/>
          <p:nvPr isPhoto="0" userDrawn="0"/>
        </p:nvSpPr>
        <p:spPr bwMode="auto">
          <a:xfrm flipH="0" flipV="0">
            <a:off x="1374413" y="1627571"/>
            <a:ext cx="10604485" cy="44043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indent="450214" algn="just">
              <a:defRPr/>
            </a:pPr>
            <a:r>
              <a:rPr sz="1800"/>
              <a:t>Была запланирована и фактически проведена 1 плановая в</a:t>
            </a:r>
            <a:r>
              <a:rPr sz="1800"/>
              <a:t>ыездная про</a:t>
            </a:r>
            <a:r>
              <a:rPr sz="1800"/>
              <a:t>верка контролируемого лица (</a:t>
            </a:r>
            <a:r>
              <a:rPr sz="1800"/>
              <a:t>о</a:t>
            </a:r>
            <a:r>
              <a:rPr sz="1800"/>
              <a:t>бщество с ограниченной ответственностью «Санаторий «Первое Мая»)</a:t>
            </a:r>
            <a:r>
              <a:rPr sz="1800"/>
              <a:t>.</a:t>
            </a:r>
            <a:r>
              <a:rPr sz="1800"/>
              <a:t> </a:t>
            </a:r>
            <a:endParaRPr sz="1800"/>
          </a:p>
          <a:p>
            <a:pPr indent="450214" algn="just">
              <a:defRPr/>
            </a:pPr>
            <a:endParaRPr sz="1800"/>
          </a:p>
          <a:p>
            <a:pPr indent="450214" algn="just">
              <a:defRPr/>
            </a:pPr>
            <a:r>
              <a:rPr sz="1800"/>
              <a:t>В ходе выездн</a:t>
            </a:r>
            <a:r>
              <a:rPr sz="1800"/>
              <a:t>ой</a:t>
            </a:r>
            <a:r>
              <a:rPr sz="1800"/>
              <a:t> провер</a:t>
            </a:r>
            <a:r>
              <a:rPr sz="1800"/>
              <a:t>ки</a:t>
            </a:r>
            <a:r>
              <a:rPr sz="1800"/>
              <a:t> осущест</a:t>
            </a:r>
            <a:r>
              <a:rPr sz="1800"/>
              <a:t>влялись следующие контрольные</a:t>
            </a:r>
            <a:r>
              <a:rPr sz="1800"/>
              <a:t> (надзорные) действия: </a:t>
            </a:r>
            <a:endParaRPr sz="1800"/>
          </a:p>
          <a:p>
            <a:pPr indent="450214" algn="just">
              <a:defRPr/>
            </a:pPr>
            <a:r>
              <a:rPr sz="1800"/>
              <a:t>- истребование документов; </a:t>
            </a:r>
            <a:endParaRPr sz="1800"/>
          </a:p>
          <a:p>
            <a:pPr indent="450214" algn="just">
              <a:defRPr/>
            </a:pPr>
            <a:r>
              <a:rPr sz="1800"/>
              <a:t>- получение письменных объяснений; </a:t>
            </a:r>
            <a:endParaRPr sz="1800"/>
          </a:p>
          <a:p>
            <a:pPr indent="450214" algn="just">
              <a:defRPr/>
            </a:pPr>
            <a:r>
              <a:rPr sz="1800"/>
              <a:t>- осм</a:t>
            </a:r>
            <a:r>
              <a:rPr sz="1800"/>
              <a:t>отр; </a:t>
            </a:r>
            <a:endParaRPr sz="1800"/>
          </a:p>
          <a:p>
            <a:pPr>
              <a:defRPr/>
            </a:pPr>
            <a:r>
              <a:rPr sz="1800"/>
              <a:t>        - экспертиза. </a:t>
            </a:r>
            <a:endParaRPr sz="1800"/>
          </a:p>
          <a:p>
            <a:pPr>
              <a:defRPr/>
            </a:pPr>
            <a:endParaRPr sz="1800"/>
          </a:p>
          <a:p>
            <a:pPr>
              <a:defRPr/>
            </a:pPr>
            <a:r>
              <a:rPr sz="1800"/>
              <a:t>Нарушений обязательных требований законо</a:t>
            </a:r>
            <a:r>
              <a:rPr sz="1800"/>
              <a:t>дательства Российской Федерации в сфере отдыха детей и их оздоровления в ходе проверки выявлено </a:t>
            </a:r>
            <a:r>
              <a:rPr sz="1800" b="1"/>
              <a:t>не выявлено.</a:t>
            </a:r>
            <a:endParaRPr sz="1800" b="1"/>
          </a:p>
          <a:p>
            <a:pPr>
              <a:defRPr/>
            </a:pPr>
            <a:endParaRPr sz="1800" b="1"/>
          </a:p>
          <a:p>
            <a:pPr>
              <a:defRPr/>
            </a:pPr>
            <a:r>
              <a:rPr sz="1800" b="0"/>
              <a:t>Проверке предшествовала</a:t>
            </a:r>
            <a:r>
              <a:rPr sz="1800" b="1"/>
              <a:t> профилактическая работа: </a:t>
            </a:r>
            <a:r>
              <a:rPr sz="1800" b="0"/>
              <a:t>профилактический визит, консультирование, информирование и др.</a:t>
            </a:r>
            <a:endParaRPr sz="1800" b="0"/>
          </a:p>
          <a:p>
            <a:pPr>
              <a:defRPr/>
            </a:pPr>
            <a:endParaRPr sz="13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1296290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sz="1800"/>
              <a:t>Критерии отнесения объектов регионального государственного</a:t>
            </a:r>
            <a:endParaRPr sz="1800"/>
          </a:p>
          <a:p>
            <a:pPr algn="ctr">
              <a:defRPr/>
            </a:pPr>
            <a:r>
              <a:rPr sz="1800"/>
              <a:t>контроля (надзора) за достоверностью, актуальностью</a:t>
            </a:r>
            <a:endParaRPr sz="1800"/>
          </a:p>
          <a:p>
            <a:pPr algn="ctr">
              <a:defRPr/>
            </a:pPr>
            <a:r>
              <a:rPr sz="1800"/>
              <a:t>и полнотой сведений об организациях отдыха</a:t>
            </a:r>
            <a:r>
              <a:rPr sz="1800"/>
              <a:t> </a:t>
            </a:r>
            <a:r>
              <a:rPr sz="1800"/>
              <a:t>детей и их оздоровления</a:t>
            </a:r>
            <a:r>
              <a:rPr sz="1800"/>
              <a:t> </a:t>
            </a:r>
            <a:endParaRPr/>
          </a:p>
        </p:txBody>
      </p:sp>
      <p:sp>
        <p:nvSpPr>
          <p:cNvPr id="615483453" name="" hidden="0"/>
          <p:cNvSpPr/>
          <p:nvPr isPhoto="0" userDrawn="0"/>
        </p:nvSpPr>
        <p:spPr bwMode="auto">
          <a:xfrm flipH="0" flipV="0">
            <a:off x="1887450" y="1600200"/>
            <a:ext cx="1886504" cy="480872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sz="2200" b="1">
                <a:solidFill>
                  <a:schemeClr val="tx1"/>
                </a:solidFill>
              </a:rPr>
              <a:t>Низкая</a:t>
            </a:r>
            <a:endParaRPr sz="2200" b="1">
              <a:solidFill>
                <a:schemeClr val="tx1"/>
              </a:solidFill>
            </a:endParaRPr>
          </a:p>
        </p:txBody>
      </p:sp>
      <p:sp>
        <p:nvSpPr>
          <p:cNvPr id="1797240185" name="" hidden="0"/>
          <p:cNvSpPr/>
          <p:nvPr isPhoto="0" userDrawn="0"/>
        </p:nvSpPr>
        <p:spPr bwMode="auto">
          <a:xfrm flipH="0" flipV="0">
            <a:off x="1583496" y="3863181"/>
            <a:ext cx="1886502" cy="480872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sz="2200" b="1">
                <a:solidFill>
                  <a:schemeClr val="tx1"/>
                </a:solidFill>
              </a:rPr>
              <a:t>Средняя</a:t>
            </a:r>
            <a:endParaRPr sz="2200" b="1">
              <a:solidFill>
                <a:schemeClr val="tx1"/>
              </a:solidFill>
            </a:endParaRPr>
          </a:p>
        </p:txBody>
      </p:sp>
      <p:sp>
        <p:nvSpPr>
          <p:cNvPr id="961751046" name="" hidden="0"/>
          <p:cNvSpPr/>
          <p:nvPr isPhoto="0" userDrawn="0"/>
        </p:nvSpPr>
        <p:spPr bwMode="auto">
          <a:xfrm flipH="0" flipV="0">
            <a:off x="9360361" y="3898371"/>
            <a:ext cx="1886502" cy="480871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sz="2200" b="1">
                <a:solidFill>
                  <a:schemeClr val="tx1"/>
                </a:solidFill>
              </a:rPr>
              <a:t>Высокая</a:t>
            </a:r>
            <a:endParaRPr sz="2200" b="1">
              <a:solidFill>
                <a:schemeClr val="tx1"/>
              </a:solidFill>
            </a:endParaRPr>
          </a:p>
        </p:txBody>
      </p:sp>
      <p:sp>
        <p:nvSpPr>
          <p:cNvPr id="1200870537" name="" hidden="0"/>
          <p:cNvSpPr/>
          <p:nvPr isPhoto="0" userDrawn="0"/>
        </p:nvSpPr>
        <p:spPr bwMode="auto">
          <a:xfrm flipH="0" flipV="0">
            <a:off x="4735703" y="1417637"/>
            <a:ext cx="3449344" cy="8923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Деятельность лагеря </a:t>
            </a:r>
            <a:br>
              <a:rPr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без нарушений </a:t>
            </a:r>
            <a:endParaRPr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21728344" name="" hidden="0"/>
          <p:cNvSpPr/>
          <p:nvPr isPhoto="0" userDrawn="0"/>
        </p:nvSpPr>
        <p:spPr bwMode="auto">
          <a:xfrm flipH="0" flipV="0">
            <a:off x="4735703" y="2887562"/>
            <a:ext cx="3449344" cy="9756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just">
              <a:defRPr/>
            </a:pPr>
            <a:r>
              <a: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Деятельность лагеря при наличии обращения (жалобы, заявления), признанного обоснованным по результатам рассмотрения Министерством</a:t>
            </a:r>
            <a:endParaRPr/>
          </a:p>
        </p:txBody>
      </p:sp>
      <p:sp>
        <p:nvSpPr>
          <p:cNvPr id="678700473" name="" hidden="0"/>
          <p:cNvSpPr/>
          <p:nvPr isPhoto="0" userDrawn="0"/>
        </p:nvSpPr>
        <p:spPr bwMode="auto">
          <a:xfrm flipH="0" flipV="0">
            <a:off x="4735703" y="4383348"/>
            <a:ext cx="3449344" cy="22101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just">
              <a:defRPr/>
            </a:pPr>
            <a:r>
              <a: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Деятельность лагеря при наличии </a:t>
            </a:r>
            <a:r>
              <a: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вступившего в законную силу постановления о назначении административного наказания контролируем</a:t>
            </a:r>
            <a:r>
              <a: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ому лицу за совершение административного правонарушения, предусмотренного одной или несколькими  статьями Кодекса Российской Федерации об административных правонарушениях:  статьями 19.4 и 19.4.1, частью 1 статьи 19.5, статьями 19.6, 19.7, 14.65 </a:t>
            </a:r>
            <a:endParaRPr/>
          </a:p>
        </p:txBody>
      </p:sp>
      <p:sp>
        <p:nvSpPr>
          <p:cNvPr id="546890418" name="" hidden="0"/>
          <p:cNvSpPr/>
          <p:nvPr isPhoto="0" userDrawn="0"/>
        </p:nvSpPr>
        <p:spPr bwMode="auto">
          <a:xfrm flipH="0" flipV="0">
            <a:off x="3857184" y="1715794"/>
            <a:ext cx="860024" cy="249684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45530" name="" hidden="0"/>
          <p:cNvSpPr/>
          <p:nvPr isPhoto="0" userDrawn="0"/>
        </p:nvSpPr>
        <p:spPr bwMode="auto">
          <a:xfrm rot="19905000" flipH="0" flipV="0">
            <a:off x="3554186" y="3653228"/>
            <a:ext cx="1202184" cy="305169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38451" name="" hidden="0"/>
          <p:cNvSpPr/>
          <p:nvPr isPhoto="0" userDrawn="0"/>
        </p:nvSpPr>
        <p:spPr bwMode="auto">
          <a:xfrm rot="1860302" flipH="0" flipV="0">
            <a:off x="3533519" y="4409613"/>
            <a:ext cx="1202184" cy="30516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054733" name="" hidden="0"/>
          <p:cNvSpPr txBox="1"/>
          <p:nvPr isPhoto="0" userDrawn="0"/>
        </p:nvSpPr>
        <p:spPr bwMode="auto">
          <a:xfrm flipH="0" flipV="0">
            <a:off x="3958763" y="4013446"/>
            <a:ext cx="776939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b="1"/>
              <a:t>ИЛИ</a:t>
            </a:r>
            <a:endParaRPr/>
          </a:p>
        </p:txBody>
      </p:sp>
      <p:sp>
        <p:nvSpPr>
          <p:cNvPr id="1143871011" name="" hidden="0"/>
          <p:cNvSpPr/>
          <p:nvPr isPhoto="0" userDrawn="0"/>
        </p:nvSpPr>
        <p:spPr bwMode="auto">
          <a:xfrm rot="12772466" flipH="0" flipV="0">
            <a:off x="8171613" y="3632162"/>
            <a:ext cx="1202184" cy="30516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656102" name="" hidden="0"/>
          <p:cNvSpPr/>
          <p:nvPr isPhoto="0" userDrawn="0"/>
        </p:nvSpPr>
        <p:spPr bwMode="auto">
          <a:xfrm rot="8865226" flipH="0" flipV="0">
            <a:off x="8176572" y="4435989"/>
            <a:ext cx="1202184" cy="30516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980352" name="" hidden="0"/>
          <p:cNvSpPr txBox="1"/>
          <p:nvPr isPhoto="0" userDrawn="0"/>
        </p:nvSpPr>
        <p:spPr bwMode="auto">
          <a:xfrm flipH="0" flipV="0">
            <a:off x="8185048" y="3955908"/>
            <a:ext cx="777047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b="1"/>
              <a:t>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719587" y="131919"/>
            <a:ext cx="8868730" cy="152510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200" b="1">
                <a:solidFill>
                  <a:schemeClr val="accent5">
                    <a:lumMod val="50000"/>
                  </a:schemeClr>
                </a:solidFill>
              </a:rPr>
              <a:t>Министерством подготовлены и размещены на официальном сайте в разделе «Деятельность» - «Региональный контроль» все документы и материалы по пяти направлениям профилактической работы, в том </a:t>
            </a:r>
            <a:r>
              <a:rPr lang="ru-RU" sz="2200" b="1">
                <a:solidFill>
                  <a:schemeClr val="accent5">
                    <a:lumMod val="50000"/>
                  </a:schemeClr>
                </a:solidFill>
              </a:rPr>
              <a:t>числе </a:t>
            </a:r>
            <a:endParaRPr lang="ru-RU" sz="2200" b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 hidden="0"/>
          <p:cNvSpPr txBox="1"/>
          <p:nvPr isPhoto="0" userDrawn="0"/>
        </p:nvSpPr>
        <p:spPr bwMode="auto">
          <a:xfrm>
            <a:off x="1766641" y="1593497"/>
            <a:ext cx="10326190" cy="493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600"/>
              <a:t>- </a:t>
            </a:r>
            <a:r>
              <a:rPr lang="ru-RU" sz="1600" b="1"/>
              <a:t>перечень нормативных правовых актов </a:t>
            </a:r>
            <a:r>
              <a:rPr lang="ru-RU" sz="1600"/>
              <a:t>с указанием структурных единиц этих актов, содержащих обязательные требования, оценка соблюдения которых является предметом контроля, утвержденный приказом департамента образования Белгородской области от 8 декабря 2021 года №  3592;</a:t>
            </a:r>
            <a:endParaRPr/>
          </a:p>
          <a:p>
            <a:pPr algn="just">
              <a:defRPr/>
            </a:pPr>
            <a:r>
              <a:rPr lang="ru-RU" sz="1600"/>
              <a:t>- </a:t>
            </a:r>
            <a:r>
              <a:rPr lang="ru-RU" sz="1600" b="1"/>
              <a:t>проверочные листы</a:t>
            </a:r>
            <a:r>
              <a:rPr lang="ru-RU" sz="1600"/>
              <a:t>, утвержденные приказом министерства образования Белгородской области от 27 января 2022 года № 276; </a:t>
            </a:r>
            <a:endParaRPr/>
          </a:p>
          <a:p>
            <a:pPr algn="just">
              <a:defRPr/>
            </a:pPr>
            <a:r>
              <a:rPr lang="ru-RU" sz="1600"/>
              <a:t>- </a:t>
            </a:r>
            <a:r>
              <a:rPr lang="ru-RU" sz="1600" b="1"/>
              <a:t>руководства по соблюдению обязательных требований</a:t>
            </a:r>
            <a:r>
              <a:rPr lang="ru-RU" sz="1600"/>
              <a:t>, утвержденные первым заместителем министра области - начальником департамента образовательной политики министерства образования Белгородской области 25 февраля 2022 года;</a:t>
            </a:r>
            <a:endParaRPr/>
          </a:p>
          <a:p>
            <a:pPr algn="just">
              <a:defRPr/>
            </a:pPr>
            <a:r>
              <a:rPr lang="ru-RU" sz="1600"/>
              <a:t>- </a:t>
            </a:r>
            <a:r>
              <a:rPr lang="ru-RU" sz="1600" b="1"/>
              <a:t>перечень индикаторов риска </a:t>
            </a:r>
            <a:r>
              <a:rPr lang="ru-RU" sz="1600"/>
              <a:t>нарушений обязательных требований, утвержденный постановлением Правительства Белгородской области от 27 декабря 2021 года № 666-п;</a:t>
            </a:r>
            <a:endParaRPr/>
          </a:p>
          <a:p>
            <a:pPr algn="just">
              <a:defRPr/>
            </a:pPr>
            <a:r>
              <a:rPr lang="ru-RU" sz="1600"/>
              <a:t>- </a:t>
            </a:r>
            <a:r>
              <a:rPr lang="ru-RU" sz="1600" b="1"/>
              <a:t>программа профилактики на 2023 год</a:t>
            </a:r>
            <a:r>
              <a:rPr lang="ru-RU" sz="1600"/>
              <a:t>;</a:t>
            </a:r>
            <a:endParaRPr/>
          </a:p>
          <a:p>
            <a:pPr algn="just">
              <a:defRPr/>
            </a:pPr>
            <a:r>
              <a:rPr lang="ru-RU" sz="1600"/>
              <a:t>- </a:t>
            </a:r>
            <a:r>
              <a:rPr lang="ru-RU" sz="1600" b="1"/>
              <a:t>исчерпывающий перечень сведений</a:t>
            </a:r>
            <a:r>
              <a:rPr lang="ru-RU" sz="1600"/>
              <a:t>, которые могут запрашиваться контрольным (надзорным) органом у контролируемого лица;</a:t>
            </a:r>
            <a:endParaRPr/>
          </a:p>
          <a:p>
            <a:pPr algn="just">
              <a:defRPr/>
            </a:pPr>
            <a:r>
              <a:rPr lang="ru-RU" sz="1600"/>
              <a:t>- сведения о способах получения </a:t>
            </a:r>
            <a:r>
              <a:rPr lang="ru-RU" sz="1600" b="1"/>
              <a:t>консультаций</a:t>
            </a:r>
            <a:r>
              <a:rPr lang="ru-RU" sz="1600"/>
              <a:t> по вопросам соблюдения обязательных требований;</a:t>
            </a:r>
            <a:endParaRPr/>
          </a:p>
          <a:p>
            <a:pPr algn="just">
              <a:defRPr/>
            </a:pPr>
            <a:r>
              <a:rPr lang="ru-RU" sz="1600"/>
              <a:t>- сведения о порядке </a:t>
            </a:r>
            <a:r>
              <a:rPr lang="ru-RU" sz="1600" b="1"/>
              <a:t>досудебного обжалования </a:t>
            </a:r>
            <a:r>
              <a:rPr lang="ru-RU" sz="1600"/>
              <a:t>решений контрольного (надзорного) органа, действий (бездействия) его должностных лиц;</a:t>
            </a:r>
            <a:endParaRPr/>
          </a:p>
          <a:p>
            <a:pPr algn="just">
              <a:defRPr/>
            </a:pPr>
            <a:r>
              <a:rPr lang="ru-RU" sz="1600"/>
              <a:t>- разъяснительные материалы, информационные письма, итоги проведения совещаний, информационные заметки для родителей (законных представителей), а также обзор типичных нарушений обязательных требований.  Попутно можно сразу какое-то пояснение, что такое проверочный лист.</a:t>
            </a:r>
            <a:endParaRPr/>
          </a:p>
          <a:p>
            <a:pPr algn="ctr">
              <a:defRPr/>
            </a:pPr>
            <a:r>
              <a:rPr lang="ru-RU" sz="1400" b="1" i="0" u="sng" strike="noStrike" cap="none" spc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  <a:hlinkClick r:id="rId3" tooltip="https://obr.belregion.ru/deyatelnost/regionalnyj-kontrol/"/>
              </a:rPr>
              <a:t> Ссылка на сайт Министерства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9" hidden="0"/>
          <p:cNvSpPr/>
          <p:nvPr isPhoto="0" userDrawn="0"/>
        </p:nvSpPr>
        <p:spPr bwMode="auto">
          <a:xfrm flipH="0" flipV="0">
            <a:off x="1027427" y="4375149"/>
            <a:ext cx="3264390" cy="1358898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tx1"/>
                </a:solidFill>
              </a:rPr>
              <a:t>наблюдений </a:t>
            </a:r>
            <a:endParaRPr/>
          </a:p>
          <a:p>
            <a:pPr algn="just">
              <a:spcBef>
                <a:spcPts val="0"/>
              </a:spcBef>
              <a:defRPr/>
            </a:pPr>
            <a:r>
              <a:rPr lang="ru-RU" sz="1600">
                <a:solidFill>
                  <a:schemeClr val="tx1"/>
                </a:solidFill>
              </a:rPr>
              <a:t>за соблюдением обязательных требований (мониторинг безопасности) - </a:t>
            </a:r>
            <a:r>
              <a:rPr lang="ru-RU" sz="2000" b="1">
                <a:solidFill>
                  <a:schemeClr val="tx1"/>
                </a:solidFill>
              </a:rPr>
              <a:t>9</a:t>
            </a:r>
            <a:endParaRPr/>
          </a:p>
        </p:txBody>
      </p:sp>
      <p:sp>
        <p:nvSpPr>
          <p:cNvPr id="10" name="Прямоугольник: скругленные углы 5" hidden="0"/>
          <p:cNvSpPr/>
          <p:nvPr isPhoto="0" userDrawn="0"/>
        </p:nvSpPr>
        <p:spPr bwMode="auto">
          <a:xfrm>
            <a:off x="1849872" y="1675937"/>
            <a:ext cx="3404852" cy="2230951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dk1"/>
                </a:solidFill>
              </a:rPr>
              <a:t>консультаций - 50</a:t>
            </a:r>
            <a:endParaRPr/>
          </a:p>
          <a:p>
            <a:pPr algn="ctr">
              <a:spcBef>
                <a:spcPts val="0"/>
              </a:spcBef>
              <a:defRPr/>
            </a:pPr>
            <a:endParaRPr lang="ru-RU" sz="1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dk1"/>
                </a:solidFill>
              </a:rPr>
              <a:t>в ходе проведения профилактических визитов;</a:t>
            </a:r>
            <a:endParaRPr/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dk1"/>
                </a:solidFill>
              </a:rPr>
              <a:t>в ходе </a:t>
            </a:r>
            <a:r>
              <a:rPr lang="ru-RU" sz="1600">
                <a:solidFill>
                  <a:schemeClr val="tx1"/>
                </a:solidFill>
              </a:rPr>
              <a:t>телефонных разговоров.</a:t>
            </a:r>
            <a:endParaRPr lang="ru-RU" sz="1600">
              <a:solidFill>
                <a:srgbClr val="FF0000"/>
              </a:solidFill>
            </a:endParaRPr>
          </a:p>
        </p:txBody>
      </p:sp>
      <p:pic>
        <p:nvPicPr>
          <p:cNvPr id="14" name="Рисунок 5" descr="Герб.gif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603917" y="307624"/>
            <a:ext cx="1079500" cy="128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057276" y="225182"/>
            <a:ext cx="10058400" cy="145075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4000" b="1"/>
              <a:t>Профилактические мероприятия</a:t>
            </a:r>
            <a:br>
              <a:rPr lang="ru-RU" sz="4000" b="1"/>
            </a:br>
            <a:r>
              <a:rPr lang="ru-RU" sz="4000" b="1"/>
              <a:t>в 2023 году</a:t>
            </a:r>
            <a:endParaRPr/>
          </a:p>
        </p:txBody>
      </p:sp>
      <p:sp>
        <p:nvSpPr>
          <p:cNvPr id="19" name="Прямоугольник: скругленные углы 4" hidden="0"/>
          <p:cNvSpPr/>
          <p:nvPr isPhoto="0" userDrawn="0"/>
        </p:nvSpPr>
        <p:spPr bwMode="auto">
          <a:xfrm flipH="0" flipV="0">
            <a:off x="9119053" y="4610669"/>
            <a:ext cx="2783518" cy="887857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chemeClr val="tx1"/>
                </a:solidFill>
              </a:rPr>
              <a:t>Контролируемое лицо имеет право </a:t>
            </a:r>
            <a:r>
              <a:rPr lang="ru-RU" sz="1400">
                <a:solidFill>
                  <a:schemeClr val="tx1"/>
                </a:solidFill>
              </a:rPr>
              <a:t>на полученное предостережение подать </a:t>
            </a:r>
            <a:r>
              <a:rPr lang="ru-RU" sz="1400" b="1" u="sng">
                <a:solidFill>
                  <a:schemeClr val="tx1"/>
                </a:solidFill>
              </a:rPr>
              <a:t>возражение</a:t>
            </a:r>
            <a:endParaRPr>
              <a:solidFill>
                <a:schemeClr val="tx1"/>
              </a:solidFill>
            </a:endParaRPr>
          </a:p>
        </p:txBody>
      </p:sp>
      <p:grpSp>
        <p:nvGrpSpPr>
          <p:cNvPr id="20" name="Группа 19" hidden="0"/>
          <p:cNvGrpSpPr/>
          <p:nvPr isPhoto="0" userDrawn="0"/>
        </p:nvGrpSpPr>
        <p:grpSpPr bwMode="auto">
          <a:xfrm flipH="1">
            <a:off x="11965949" y="4616449"/>
            <a:ext cx="142268" cy="903775"/>
            <a:chOff x="-2139950" y="-27475"/>
            <a:chExt cx="330200" cy="2097636"/>
          </a:xfrm>
        </p:grpSpPr>
        <p:sp>
          <p:nvSpPr>
            <p:cNvPr id="21" name="Овал 20" hidden="0"/>
            <p:cNvSpPr/>
            <p:nvPr isPhoto="0" userDrawn="0"/>
          </p:nvSpPr>
          <p:spPr bwMode="auto">
            <a:xfrm>
              <a:off x="-2082800" y="-27475"/>
              <a:ext cx="215899" cy="1631606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Овал 21" hidden="0"/>
            <p:cNvSpPr/>
            <p:nvPr isPhoto="0" userDrawn="0"/>
          </p:nvSpPr>
          <p:spPr bwMode="auto">
            <a:xfrm>
              <a:off x="-2139950" y="1739961"/>
              <a:ext cx="330200" cy="330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7" name="Стрелка вправо 16" hidden="0"/>
          <p:cNvSpPr/>
          <p:nvPr isPhoto="0" userDrawn="0"/>
        </p:nvSpPr>
        <p:spPr bwMode="auto">
          <a:xfrm>
            <a:off x="4442499" y="4801875"/>
            <a:ext cx="459593" cy="50544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: скругленные углы 9" hidden="0"/>
          <p:cNvSpPr/>
          <p:nvPr isPhoto="0" userDrawn="0"/>
        </p:nvSpPr>
        <p:spPr bwMode="auto">
          <a:xfrm>
            <a:off x="5043505" y="4375149"/>
            <a:ext cx="3276600" cy="1358900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1400">
                <a:solidFill>
                  <a:schemeClr val="tx1"/>
                </a:solidFill>
              </a:rPr>
              <a:t>По результатам мониторинга безопасности выдано </a:t>
            </a:r>
            <a:endParaRPr/>
          </a:p>
          <a:p>
            <a:pPr algn="ctr">
              <a:spcBef>
                <a:spcPts val="0"/>
              </a:spcBef>
              <a:defRPr/>
            </a:pPr>
            <a:r>
              <a:rPr lang="ru-RU" sz="2000" b="1">
                <a:solidFill>
                  <a:schemeClr val="tx1"/>
                </a:solidFill>
              </a:rPr>
              <a:t>предостережений - 41</a:t>
            </a:r>
            <a:endParaRPr/>
          </a:p>
          <a:p>
            <a:pPr algn="ctr">
              <a:spcBef>
                <a:spcPts val="0"/>
              </a:spcBef>
              <a:defRPr/>
            </a:pPr>
            <a:r>
              <a:rPr lang="ru-RU" sz="1400">
                <a:solidFill>
                  <a:schemeClr val="tx1"/>
                </a:solidFill>
              </a:rPr>
              <a:t>о недопустимости нарушения обязательных требований</a:t>
            </a:r>
            <a:endParaRPr/>
          </a:p>
        </p:txBody>
      </p:sp>
      <p:sp>
        <p:nvSpPr>
          <p:cNvPr id="23" name="Прямоугольник: скругленные углы 5" hidden="0"/>
          <p:cNvSpPr/>
          <p:nvPr isPhoto="0" userDrawn="0"/>
        </p:nvSpPr>
        <p:spPr bwMode="auto">
          <a:xfrm flipH="0" flipV="0">
            <a:off x="5715945" y="1684982"/>
            <a:ext cx="6186625" cy="2221905"/>
          </a:xfrm>
          <a:prstGeom prst="roundRect">
            <a:avLst>
              <a:gd name="adj" fmla="val 16667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dk1"/>
                </a:solidFill>
              </a:rPr>
              <a:t>профилактических визитов - 21</a:t>
            </a:r>
            <a:endParaRPr lang="ru-RU" sz="2400" b="1">
              <a:solidFill>
                <a:schemeClr val="dk1"/>
              </a:solidFill>
            </a:endParaRPr>
          </a:p>
          <a:p>
            <a:pPr algn="ctr">
              <a:spcBef>
                <a:spcPts val="0"/>
              </a:spcBef>
              <a:defRPr/>
            </a:pPr>
            <a:endParaRPr sz="1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</a:rPr>
              <a:t>10 по месту осуществления контролируемого лица и 11 в форме ВКС;</a:t>
            </a:r>
            <a:endParaRPr lang="ru-RU" sz="1600" b="1">
              <a:solidFill>
                <a:schemeClr val="tx1"/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</a:rPr>
              <a:t>6 по ходатайству контролируемых лиц, 15 обязательных </a:t>
            </a:r>
            <a:r>
              <a:rPr lang="ru-RU" sz="1600">
                <a:solidFill>
                  <a:schemeClr val="tx1"/>
                </a:solidFill>
              </a:rPr>
              <a:t>профвизита</a:t>
            </a:r>
            <a:r>
              <a:rPr lang="ru-RU" sz="1600">
                <a:solidFill>
                  <a:schemeClr val="tx1"/>
                </a:solidFill>
              </a:rPr>
              <a:t>.</a:t>
            </a:r>
            <a:endParaRPr lang="ru-RU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74115901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888667" y="457200"/>
            <a:ext cx="9998901" cy="114300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 algn="ctr">
              <a:defRPr/>
            </a:pPr>
            <a:r>
              <a:rPr lang="ru-RU" sz="3000" b="1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Наблюдение за соблюдением обязательных требований (мониторинг безопасности)</a:t>
            </a:r>
            <a:r>
              <a:rPr sz="3000"/>
              <a:t> в 2023 году</a:t>
            </a:r>
            <a:endParaRPr/>
          </a:p>
        </p:txBody>
      </p:sp>
      <p:sp>
        <p:nvSpPr>
          <p:cNvPr id="837879292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endParaRPr/>
          </a:p>
        </p:txBody>
      </p:sp>
      <p:sp>
        <p:nvSpPr>
          <p:cNvPr id="668300528" name="" hidden="0"/>
          <p:cNvSpPr/>
          <p:nvPr isPhoto="0" userDrawn="0"/>
        </p:nvSpPr>
        <p:spPr bwMode="auto">
          <a:xfrm flipH="0" flipV="0">
            <a:off x="1583497" y="3153792"/>
            <a:ext cx="2191674" cy="15443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lang="ru-RU" sz="1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сведений из Реестра, размещенного  </a:t>
            </a:r>
            <a:br>
              <a:rPr lang="ru-RU" sz="1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официальном сайте Министерства</a:t>
            </a:r>
            <a:endParaRPr sz="1600">
              <a:solidFill>
                <a:schemeClr val="tx1"/>
              </a:solidFill>
            </a:endParaRPr>
          </a:p>
        </p:txBody>
      </p:sp>
      <p:sp>
        <p:nvSpPr>
          <p:cNvPr id="378909451" name="" hidden="0"/>
          <p:cNvSpPr/>
          <p:nvPr isPhoto="0" userDrawn="0"/>
        </p:nvSpPr>
        <p:spPr bwMode="auto">
          <a:xfrm flipH="0" flipV="0">
            <a:off x="4696444" y="4614909"/>
            <a:ext cx="2191673" cy="12299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lang="ru-RU" sz="1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реестр СЭЗ, размещенного на сайте </a:t>
            </a:r>
            <a:r>
              <a:rPr lang="ru-RU" sz="1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https://crc.ru</a:t>
            </a:r>
            <a:endParaRPr sz="1600">
              <a:solidFill>
                <a:schemeClr val="tx1"/>
              </a:solidFill>
            </a:endParaRPr>
          </a:p>
        </p:txBody>
      </p:sp>
      <p:sp>
        <p:nvSpPr>
          <p:cNvPr id="1374263825" name="" hidden="0"/>
          <p:cNvSpPr/>
          <p:nvPr isPhoto="0" userDrawn="0"/>
        </p:nvSpPr>
        <p:spPr bwMode="auto">
          <a:xfrm flipH="0" flipV="0">
            <a:off x="4742681" y="2502687"/>
            <a:ext cx="2191673" cy="12299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r>
              <a:rPr lang="ru-RU" sz="1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сведения из ЕГРЮЛ, размещенного на сайте https://egrul.nalog.ru</a:t>
            </a:r>
            <a:endParaRPr sz="1600">
              <a:solidFill>
                <a:schemeClr val="tx1"/>
              </a:solidFill>
            </a:endParaRPr>
          </a:p>
        </p:txBody>
      </p:sp>
      <p:sp>
        <p:nvSpPr>
          <p:cNvPr id="1566070391" name="" hidden="0"/>
          <p:cNvSpPr/>
          <p:nvPr isPhoto="0" userDrawn="0"/>
        </p:nvSpPr>
        <p:spPr bwMode="auto">
          <a:xfrm rot="19516707" flipH="0" flipV="0">
            <a:off x="3718604" y="2964909"/>
            <a:ext cx="1118955" cy="377765"/>
          </a:xfrm>
          <a:prstGeom prst="leftRightArrow">
            <a:avLst>
              <a:gd name="adj1" fmla="val 50000"/>
              <a:gd name="adj2" fmla="val 634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222885" name="" hidden="0"/>
          <p:cNvSpPr/>
          <p:nvPr isPhoto="0" userDrawn="0"/>
        </p:nvSpPr>
        <p:spPr bwMode="auto">
          <a:xfrm rot="13260936" flipH="0" flipV="0">
            <a:off x="3697265" y="4650675"/>
            <a:ext cx="1118955" cy="377764"/>
          </a:xfrm>
          <a:prstGeom prst="leftRightArrow">
            <a:avLst>
              <a:gd name="adj1" fmla="val 50000"/>
              <a:gd name="adj2" fmla="val 59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129953" name="" hidden="0"/>
          <p:cNvSpPr txBox="1"/>
          <p:nvPr isPhoto="0" userDrawn="0"/>
        </p:nvSpPr>
        <p:spPr bwMode="auto">
          <a:xfrm flipH="0" flipV="0">
            <a:off x="8055581" y="2293398"/>
            <a:ext cx="3462694" cy="31089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just">
              <a:defRPr/>
            </a:pPr>
            <a:r>
              <a:rPr sz="2200"/>
              <a:t>В 2023 мониторинг безопасности проводился 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части соответствия: </a:t>
            </a:r>
            <a:r>
              <a:rPr lang="ru-RU" sz="22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наименования лагеря, ФИО руководителя, ИНН, адреса (места нахождения), номера и сроков действия СЭЗ</a:t>
            </a:r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0</Words>
  <Application>Р7-Офис/7.1.1.35</Application>
  <DocSecurity>0</DocSecurity>
  <PresentationFormat>Широкоэкранный</PresentationFormat>
  <Paragraphs>0</Paragraphs>
  <Slides>14</Slides>
  <Notes>14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admin</dc:creator>
  <cp:keywords/>
  <dc:description/>
  <dc:identifier/>
  <dc:language/>
  <cp:lastModifiedBy/>
  <cp:revision>260</cp:revision>
  <dcterms:created xsi:type="dcterms:W3CDTF">2022-11-29T07:17:37Z</dcterms:created>
  <dcterms:modified xsi:type="dcterms:W3CDTF">2024-04-24T15:00:05Z</dcterms:modified>
  <cp:category/>
  <cp:contentStatus/>
  <cp:version/>
</cp:coreProperties>
</file>