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8.xml" ContentType="application/vnd.openxmlformats-officedocument.presentationml.slide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 /><Relationship Id="rId13" Type="http://schemas.openxmlformats.org/officeDocument/2006/relationships/tableStyles" Target="tableStyles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31E7B127-71BD-4256-A7DF-6915EB8FAF9D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A731EA6C-B6D6-4831-805A-C31E14497DC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31E7B127-71BD-4256-A7DF-6915EB8FAF9D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A731EA6C-B6D6-4831-805A-C31E14497DC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 hidden="0"/>
          <p:cNvSpPr>
            <a:spLocks noGrp="1"/>
          </p:cNvSpPr>
          <p:nvPr isPhoto="0" userDrawn="0">
            <p:ph type="title" orient="vert" hasCustomPrompt="0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31E7B127-71BD-4256-A7DF-6915EB8FAF9D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A731EA6C-B6D6-4831-805A-C31E14497DC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31E7B127-71BD-4256-A7DF-6915EB8FAF9D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A731EA6C-B6D6-4831-805A-C31E14497DC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31E7B127-71BD-4256-A7DF-6915EB8FAF9D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A731EA6C-B6D6-4831-805A-C31E14497DC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31E7B127-71BD-4256-A7DF-6915EB8FAF9D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A731EA6C-B6D6-4831-805A-C31E14497DC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 hidden="0"/>
          <p:cNvSpPr>
            <a:spLocks noGrp="1"/>
          </p:cNvSpPr>
          <p:nvPr isPhoto="0" userDrawn="0">
            <p:ph type="body" sz="quarter" idx="3" hasCustomPrompt="0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 hidden="0"/>
          <p:cNvSpPr>
            <a:spLocks noGrp="1"/>
          </p:cNvSpPr>
          <p:nvPr isPhoto="0" userDrawn="0">
            <p:ph sz="quarter" idx="4" hasCustomPrompt="0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31E7B127-71BD-4256-A7DF-6915EB8FAF9D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A731EA6C-B6D6-4831-805A-C31E14497DC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31E7B127-71BD-4256-A7DF-6915EB8FAF9D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A731EA6C-B6D6-4831-805A-C31E14497DC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31E7B127-71BD-4256-A7DF-6915EB8FAF9D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A731EA6C-B6D6-4831-805A-C31E14497DC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31E7B127-71BD-4256-A7DF-6915EB8FAF9D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A731EA6C-B6D6-4831-805A-C31E14497DC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 hidden="0"/>
          <p:cNvSpPr>
            <a:spLocks noGrp="1"/>
          </p:cNvSpPr>
          <p:nvPr isPhoto="0" userDrawn="0">
            <p:ph type="pic" idx="1" hasCustomPrompt="0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31E7B127-71BD-4256-A7DF-6915EB8FAF9D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A731EA6C-B6D6-4831-805A-C31E14497DC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2" hasCustomPrompt="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1E7B127-71BD-4256-A7DF-6915EB8FAF9D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3" hasCustomPrompt="0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4" hasCustomPrompt="0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731EA6C-B6D6-4831-805A-C31E14497DC8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hyperlink" Target="https://obr.belregion.ru/deyatelnost/regionalnyj-kontrol/" TargetMode="Externa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099" name="Заголовок 1" hidden="0"/>
          <p:cNvSpPr txBox="1"/>
          <p:nvPr isPhoto="0" userDrawn="0"/>
        </p:nvSpPr>
        <p:spPr bwMode="auto">
          <a:xfrm>
            <a:off x="908872" y="1824691"/>
            <a:ext cx="10729192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3000" b="1" i="0" u="none" strike="noStrike" cap="none" spc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Обсуждение доклада </a:t>
            </a:r>
            <a:endParaRPr lang="ru-RU" sz="3000" b="1" i="0" u="none" strike="noStrike" cap="none" spc="0">
              <a:solidFill>
                <a:schemeClr val="tx2"/>
              </a:solidFill>
              <a:latin typeface="Times New Roman"/>
              <a:ea typeface="Times New Roman"/>
              <a:cs typeface="Times New Roman"/>
            </a:endParaRPr>
          </a:p>
          <a:p>
            <a:pPr algn="ctr">
              <a:defRPr/>
            </a:pPr>
            <a:r>
              <a:rPr lang="ru-RU" sz="3000" b="1" i="0" u="none" strike="noStrike" cap="none" spc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о правоприменительной </a:t>
            </a:r>
            <a:r>
              <a:rPr lang="ru-RU" sz="3000" b="1" i="0" u="none" strike="noStrike" cap="none" spc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практике осуществления министерством образования Белгородской области регионального государственного контроля (надзора) </a:t>
            </a:r>
            <a:br>
              <a:rPr lang="ru-RU" sz="3000" b="1" i="0" u="none" strike="noStrike" cap="none" spc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3000" b="1" i="0" u="none" strike="noStrike" cap="none" spc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за </a:t>
            </a:r>
            <a:r>
              <a:rPr lang="ru-RU" sz="3000" b="1" i="0" u="none" strike="noStrike" cap="none" spc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достоверностью, актуальностью и полнотой сведений </a:t>
            </a:r>
            <a:br>
              <a:rPr lang="ru-RU" sz="3000" b="1" i="0" u="none" strike="noStrike" cap="none" spc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3000" b="1" i="0" u="none" strike="noStrike" cap="none" spc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об </a:t>
            </a:r>
            <a:r>
              <a:rPr lang="ru-RU" sz="3000" b="1" i="0" u="none" strike="noStrike" cap="none" spc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организациях отдыха детей и их оздоровления </a:t>
            </a:r>
            <a:br>
              <a:rPr lang="ru-RU" sz="3000" b="1" i="0" u="none" strike="noStrike" cap="none" spc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3000" b="1" i="0" u="none" strike="noStrike" cap="none" spc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за </a:t>
            </a:r>
            <a:r>
              <a:rPr lang="ru-RU" sz="3000" b="1" i="0" u="none" strike="noStrike" cap="none" spc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2024 год</a:t>
            </a:r>
            <a:endParaRPr/>
          </a:p>
          <a:p>
            <a:pPr algn="ctr">
              <a:defRPr/>
            </a:pPr>
            <a:endParaRPr lang="ru-RU" sz="1400" b="1">
              <a:solidFill>
                <a:schemeClr val="tx2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lang="ru-RU" b="1">
              <a:solidFill>
                <a:schemeClr val="tx2"/>
              </a:solidFill>
              <a:latin typeface="Times New Roman"/>
              <a:cs typeface="Times New Roman"/>
            </a:endParaRPr>
          </a:p>
        </p:txBody>
      </p:sp>
      <p:sp>
        <p:nvSpPr>
          <p:cNvPr id="6" name="Rectangle 1028" hidden="0"/>
          <p:cNvSpPr>
            <a:spLocks noChangeArrowheads="1"/>
          </p:cNvSpPr>
          <p:nvPr isPhoto="0" userDrawn="0"/>
        </p:nvSpPr>
        <p:spPr bwMode="auto">
          <a:xfrm>
            <a:off x="1751831" y="646765"/>
            <a:ext cx="83436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>
                <a:solidFill>
                  <a:schemeClr val="tx2"/>
                </a:solidFill>
                <a:latin typeface="Times New Roman"/>
                <a:cs typeface="Times New Roman"/>
              </a:rPr>
              <a:t>МИНИСТЕРСТВО ОБРАЗОВАНИЯ БЕЛГОРОДСКОЙ ОБЛАСТИ</a:t>
            </a:r>
            <a:endParaRPr/>
          </a:p>
        </p:txBody>
      </p:sp>
      <p:pic>
        <p:nvPicPr>
          <p:cNvPr id="13316" name="Рисунок 5" descr="Герб.gif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443102" y="293109"/>
            <a:ext cx="1079500" cy="12858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Прямая соединительная линия 7" hidden="0"/>
          <p:cNvCxnSpPr>
            <a:cxnSpLocks/>
          </p:cNvCxnSpPr>
          <p:nvPr isPhoto="0" userDrawn="0"/>
        </p:nvCxnSpPr>
        <p:spPr bwMode="auto">
          <a:xfrm>
            <a:off x="2049879" y="1046875"/>
            <a:ext cx="77351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 hidden="0"/>
          <p:cNvSpPr txBox="1"/>
          <p:nvPr isPhoto="0" userDrawn="0"/>
        </p:nvSpPr>
        <p:spPr bwMode="auto">
          <a:xfrm>
            <a:off x="2930143" y="6325650"/>
            <a:ext cx="6183551" cy="396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000">
                <a:solidFill>
                  <a:schemeClr val="tx2"/>
                </a:solidFill>
                <a:latin typeface="Times New Roman"/>
                <a:cs typeface="Times New Roman"/>
              </a:rPr>
              <a:t>2025 г.</a:t>
            </a:r>
            <a:endParaRPr/>
          </a:p>
        </p:txBody>
      </p:sp>
      <p:cxnSp>
        <p:nvCxnSpPr>
          <p:cNvPr id="18" name="Прямая соединительная линия 17" hidden="0"/>
          <p:cNvCxnSpPr>
            <a:cxnSpLocks/>
          </p:cNvCxnSpPr>
          <p:nvPr isPhoto="0" userDrawn="0"/>
        </p:nvCxnSpPr>
        <p:spPr bwMode="auto">
          <a:xfrm>
            <a:off x="1416396" y="5157192"/>
            <a:ext cx="9714144" cy="3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77471819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1127448" y="150729"/>
            <a:ext cx="10515600" cy="1206961"/>
          </a:xfrm>
        </p:spPr>
        <p:txBody>
          <a:bodyPr vertOverflow="overflow" horzOverflow="clip" vert="horz" wrap="square" lIns="91440" tIns="45720" rIns="91440" bIns="45720" numCol="1" spcCol="0" rtlCol="0" fromWordArt="0" anchor="ctr" anchorCtr="0" forceAA="0" compatLnSpc="0">
            <a:normAutofit/>
          </a:bodyPr>
          <a:lstStyle/>
          <a:p>
            <a:pPr algn="ctr">
              <a:defRPr/>
            </a:pP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Цели 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проведения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министерством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обобщения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и 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анализа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правоприменительной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практики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по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осуществлению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регионального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государственного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контроля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(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надзора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) 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за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достоверностью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актуальностью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и 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полнотой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сведений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об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организациях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b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</a:b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отдыха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детей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и 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их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оздоровления</a:t>
            </a:r>
            <a:endParaRPr sz="2000" b="1">
              <a:solidFill>
                <a:srgbClr val="00206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624335971" name="Объект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782714" y="1646067"/>
            <a:ext cx="10515600" cy="5076917"/>
          </a:xfrm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rmAutofit fontScale="90000" lnSpcReduction="15000"/>
          </a:bodyPr>
          <a:lstStyle/>
          <a:p>
            <a:pPr indent="450214" algn="just">
              <a:defRPr/>
            </a:pPr>
            <a:r>
              <a:rPr sz="2600">
                <a:latin typeface="Times New Roman"/>
                <a:ea typeface="Times New Roman"/>
                <a:cs typeface="Times New Roman"/>
              </a:rPr>
              <a:t>обеспечение единства практики применения Министерством в целях предупреждения, выявления, пресечения нарушений юридическими лицами, их руководителями, иными должностными лицами, индивидуальными предпринимателями, их уполномоченными представителями требований, установленных Федеральным законом № 124-ФЗ, другими федеральными законами и принимаемыми в соответствии с ними иными нормативными правовыми актами Белгородской области, регулирующими вопросы достоверности, актуальности и полноты сведений об организациях, подлежащих включению в Реестр;</a:t>
            </a:r>
            <a:endParaRPr/>
          </a:p>
          <a:p>
            <a:pPr indent="450214" algn="just">
              <a:defRPr/>
            </a:pPr>
            <a:r>
              <a:rPr sz="2600">
                <a:latin typeface="Times New Roman"/>
                <a:ea typeface="Times New Roman"/>
                <a:cs typeface="Times New Roman"/>
              </a:rPr>
              <a:t>обеспечение доступности сведений о правоприменительной практике Министерства путем их публикации для сведения подконтрольных субъектов;</a:t>
            </a:r>
            <a:endParaRPr/>
          </a:p>
          <a:p>
            <a:pPr indent="450214" algn="just">
              <a:defRPr/>
            </a:pPr>
            <a:r>
              <a:rPr sz="2600">
                <a:latin typeface="Times New Roman"/>
                <a:ea typeface="Times New Roman"/>
                <a:cs typeface="Times New Roman"/>
              </a:rPr>
              <a:t>снижение количества нарушений обязательных требований и повышение уровня защищенности охраняемых законом ценностей за счет обеспечения информированности подконтрольных субъектов о практике применения обязательных требований;</a:t>
            </a:r>
            <a:endParaRPr/>
          </a:p>
          <a:p>
            <a:pPr indent="450214" algn="just">
              <a:defRPr/>
            </a:pPr>
            <a:r>
              <a:rPr sz="2600">
                <a:latin typeface="Times New Roman"/>
                <a:ea typeface="Times New Roman"/>
                <a:cs typeface="Times New Roman"/>
              </a:rPr>
              <a:t>совершенствование нормативных правовых актов для устранения устаревших, дублирующих и избыточных обязательных требований, устранения избыточных контрольно-надзорных функций.</a:t>
            </a:r>
            <a:endParaRPr/>
          </a:p>
          <a:p>
            <a:pPr marL="0" indent="0">
              <a:buFont typeface="Arial"/>
              <a:buNone/>
              <a:defRPr/>
            </a:pPr>
            <a:endParaRPr sz="2600">
              <a:latin typeface="Times New Roman"/>
              <a:ea typeface="Times New Roman"/>
              <a:cs typeface="Times New Roman"/>
            </a:endParaRPr>
          </a:p>
        </p:txBody>
      </p:sp>
      <p:pic>
        <p:nvPicPr>
          <p:cNvPr id="1752824168" name="Рисунок 5" descr="Герб.gif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181622" y="150729"/>
            <a:ext cx="806265" cy="9604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7847720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8198" y="235657"/>
            <a:ext cx="10515600" cy="1206961"/>
          </a:xfrm>
        </p:spPr>
        <p:txBody>
          <a:bodyPr vertOverflow="overflow" horzOverflow="clip" vert="horz" wrap="square" lIns="91440" tIns="45720" rIns="91440" bIns="45720" numCol="1" spcCol="0" rtlCol="0" fromWordArt="0" anchor="ctr" anchorCtr="0" forceAA="0" compatLnSpc="0">
            <a:normAutofit/>
          </a:bodyPr>
          <a:lstStyle/>
          <a:p>
            <a:pPr algn="ctr">
              <a:defRPr/>
            </a:pPr>
            <a:r>
              <a:rPr lang="ru-RU" sz="28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Основные задачи обобщения правоприменительной практики:</a:t>
            </a:r>
            <a:endParaRPr sz="2800" b="1">
              <a:solidFill>
                <a:srgbClr val="00206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806976812" name="Объект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727228" y="1507353"/>
            <a:ext cx="10515600" cy="5354345"/>
          </a:xfrm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rmAutofit fontScale="90000" lnSpcReduction="15000"/>
          </a:bodyPr>
          <a:lstStyle/>
          <a:p>
            <a:pPr algn="just">
              <a:defRPr/>
            </a:pPr>
            <a:r>
              <a:rPr lang="ru-RU" sz="30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обеспечение единообразных подходов к применению контрольным (надзорным) органом и его должностными лицами обязательных требований, законодательства Российской Федерации о государственном контроле (надзоре), муниципальном контроле;</a:t>
            </a:r>
            <a:endParaRPr sz="3000" b="0" i="0" u="none" strike="noStrike" cap="none" spc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defRPr/>
            </a:pPr>
            <a:r>
              <a:rPr lang="ru-RU" sz="30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выявление типичных нарушений обязательных требований, причин, факторов </a:t>
            </a:r>
            <a:br>
              <a:rPr lang="ru-RU" sz="30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30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и условий, способствующих возникновению указанных нарушений;</a:t>
            </a:r>
            <a:endParaRPr sz="3000" b="0" i="0" u="none" strike="noStrike" cap="none" spc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defRPr/>
            </a:pPr>
            <a:r>
              <a:rPr lang="ru-RU" sz="30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анализ случаев причинения вреда (ущерба) охраняемым законом ценностям, выявление источников и факторов риска причинения вреда (ущерба);</a:t>
            </a:r>
            <a:endParaRPr sz="3000" b="0" i="0" u="none" strike="noStrike" cap="none" spc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defRPr/>
            </a:pPr>
            <a:r>
              <a:rPr lang="ru-RU" sz="30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подготовка предложений об актуализации обязательных требований;</a:t>
            </a:r>
            <a:endParaRPr sz="3000" b="0" i="0" u="none" strike="noStrike" cap="none" spc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defRPr/>
            </a:pPr>
            <a:r>
              <a:rPr lang="ru-RU" sz="30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подготовка предложений о внесении изменений в законодательство Российской Федерации о государственном контроле (надзоре), муниципальном контроле.</a:t>
            </a:r>
            <a:endParaRPr sz="3000" b="0" i="0" u="none" strike="noStrike" cap="none" spc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 marL="228600" indent="0" algn="just">
              <a:buFont typeface="Arial"/>
              <a:buNone/>
              <a:defRPr/>
            </a:pPr>
            <a:endParaRPr lang="ru-RU" sz="2000" b="0" i="0" u="none" strike="noStrike" cap="none" spc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 algn="just">
              <a:buFont typeface="Arial"/>
              <a:buNone/>
              <a:defRPr/>
            </a:pPr>
            <a:endParaRPr sz="2600">
              <a:latin typeface="Times New Roman"/>
              <a:ea typeface="Times New Roman"/>
              <a:cs typeface="Times New Roman"/>
            </a:endParaRPr>
          </a:p>
        </p:txBody>
      </p:sp>
      <p:pic>
        <p:nvPicPr>
          <p:cNvPr id="832669181" name="Рисунок 5" descr="Герб.gif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181621" y="358936"/>
            <a:ext cx="806265" cy="9604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21160541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8198" y="235657"/>
            <a:ext cx="10515600" cy="1206960"/>
          </a:xfrm>
        </p:spPr>
        <p:txBody>
          <a:bodyPr vertOverflow="overflow" horzOverflow="clip" vert="horz" wrap="square" lIns="91440" tIns="45720" rIns="91440" bIns="45720" numCol="1" spcCol="0" rtlCol="0" fromWordArt="0" anchor="ctr" anchorCtr="0" forceAA="0" compatLnSpc="0">
            <a:normAutofit/>
          </a:bodyPr>
          <a:lstStyle/>
          <a:p>
            <a:pPr algn="ctr">
              <a:defRPr/>
            </a:pPr>
            <a:r>
              <a:rPr lang="ru-RU" sz="28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Подконтрольные субъекты регионального контроля:</a:t>
            </a:r>
            <a:endParaRPr sz="2800" b="1">
              <a:solidFill>
                <a:srgbClr val="00206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2040432089" name="Объект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838198" y="1377886"/>
            <a:ext cx="10515600" cy="5219466"/>
          </a:xfrm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rmAutofit fontScale="97500" lnSpcReduction="12000"/>
          </a:bodyPr>
          <a:lstStyle/>
          <a:p>
            <a:pPr marL="0" indent="0">
              <a:buFont typeface="Arial"/>
              <a:buNone/>
              <a:defRPr/>
            </a:pPr>
            <a:r>
              <a:rPr lang="ru-RU" sz="2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Реестр содержит сведения о </a:t>
            </a:r>
            <a:r>
              <a:rPr lang="ru-RU" sz="26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791 лагере</a:t>
            </a:r>
            <a:r>
              <a:rPr lang="ru-RU" sz="2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, образованных </a:t>
            </a:r>
            <a:r>
              <a:rPr lang="ru-RU" sz="26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534 организациями  </a:t>
            </a:r>
            <a:r>
              <a:rPr lang="ru-RU" sz="2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отдыха детей и их оздоровления, в том числе:</a:t>
            </a:r>
            <a:endParaRPr/>
          </a:p>
          <a:p>
            <a:pPr>
              <a:buFont typeface="Wingdings"/>
              <a:buChar char="Ø"/>
              <a:defRPr/>
            </a:pPr>
            <a:r>
              <a:rPr lang="ru-RU" sz="2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детские </a:t>
            </a:r>
            <a:r>
              <a:rPr lang="ru-RU" sz="2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загородные организации отдыха детей и их оздоровления – </a:t>
            </a:r>
            <a:r>
              <a:rPr lang="ru-RU" sz="26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20</a:t>
            </a:r>
            <a:r>
              <a:rPr lang="ru-RU" sz="2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;</a:t>
            </a:r>
            <a:endParaRPr/>
          </a:p>
          <a:p>
            <a:pPr>
              <a:buFont typeface="Wingdings"/>
              <a:buChar char="Ø"/>
              <a:defRPr/>
            </a:pPr>
            <a:r>
              <a:rPr lang="ru-RU" sz="2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организации </a:t>
            </a:r>
            <a:r>
              <a:rPr lang="ru-RU" sz="2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отдыха детей и их оздоровления, организованные образовательными организациями, осуществляющими организацию отдыха, оздоровления и труда обучающихся в каникулярное время с дневным пребыванием, – </a:t>
            </a:r>
            <a:r>
              <a:rPr lang="ru-RU" sz="26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510</a:t>
            </a:r>
            <a:r>
              <a:rPr lang="ru-RU" sz="2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;</a:t>
            </a:r>
            <a:endParaRPr/>
          </a:p>
          <a:p>
            <a:pPr>
              <a:buFont typeface="Wingdings"/>
              <a:buChar char="Ø"/>
              <a:defRPr/>
            </a:pPr>
            <a:r>
              <a:rPr lang="ru-RU" sz="2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организации </a:t>
            </a:r>
            <a:r>
              <a:rPr lang="ru-RU" sz="2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отдыха детей и их оздоровления, организованные образовательными организациями, осуществляющими организацию </a:t>
            </a:r>
            <a:r>
              <a:rPr lang="ru-RU" sz="2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трудаи</a:t>
            </a:r>
            <a:r>
              <a:rPr lang="ru-RU" sz="2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отдыха, - </a:t>
            </a:r>
            <a:r>
              <a:rPr lang="ru-RU" sz="26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256</a:t>
            </a:r>
            <a:r>
              <a:rPr lang="ru-RU" sz="2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; </a:t>
            </a:r>
            <a:endParaRPr/>
          </a:p>
          <a:p>
            <a:pPr>
              <a:buFont typeface="Wingdings"/>
              <a:buChar char="Ø"/>
              <a:defRPr/>
            </a:pPr>
            <a:r>
              <a:rPr lang="ru-RU" sz="2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санаторно-оздоровительные учреждения круглогодичного действия – </a:t>
            </a:r>
            <a:r>
              <a:rPr lang="ru-RU" sz="26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; </a:t>
            </a:r>
            <a:endParaRPr/>
          </a:p>
          <a:p>
            <a:pPr>
              <a:buFont typeface="Wingdings"/>
              <a:buChar char="Ø"/>
              <a:defRPr/>
            </a:pPr>
            <a:r>
              <a:rPr lang="ru-RU" sz="2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палаточные организации отдыха детей и их оздоровления – </a:t>
            </a:r>
            <a:r>
              <a:rPr lang="ru-RU" sz="26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;</a:t>
            </a:r>
            <a:endParaRPr/>
          </a:p>
          <a:p>
            <a:pPr>
              <a:buFont typeface="Wingdings"/>
              <a:buChar char="Ø"/>
              <a:defRPr/>
            </a:pPr>
            <a:r>
              <a:rPr lang="ru-RU" sz="2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детские </a:t>
            </a:r>
            <a:r>
              <a:rPr lang="ru-RU" sz="2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специализированные (профильные) лагеря, детские лагеря различной тематической направленности – </a:t>
            </a:r>
            <a:r>
              <a:rPr lang="ru-RU" sz="26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2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. </a:t>
            </a:r>
            <a:endParaRPr/>
          </a:p>
        </p:txBody>
      </p:sp>
      <p:pic>
        <p:nvPicPr>
          <p:cNvPr id="540325446" name="Рисунок 5" descr="Герб.gif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492278" y="235657"/>
            <a:ext cx="806265" cy="9604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5046583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8198" y="235657"/>
            <a:ext cx="10515600" cy="1206960"/>
          </a:xfrm>
        </p:spPr>
        <p:txBody>
          <a:bodyPr vertOverflow="overflow" horzOverflow="clip" vert="horz" wrap="square" lIns="91440" tIns="45720" rIns="91440" bIns="45720" numCol="1" spcCol="0" rtlCol="0" fromWordArt="0" anchor="ctr" anchorCtr="0" forceAA="0" compatLnSpc="0">
            <a:normAutofit/>
          </a:bodyPr>
          <a:lstStyle/>
          <a:p>
            <a:pPr algn="ctr">
              <a:defRPr/>
            </a:pPr>
            <a:r>
              <a:rPr lang="ru-RU" sz="28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Контрольная (надзорная) деятельность в 2024 году:</a:t>
            </a:r>
            <a:endParaRPr sz="2800" b="1">
              <a:solidFill>
                <a:srgbClr val="00206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84522845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870044" y="1844824"/>
            <a:ext cx="10515600" cy="3347259"/>
          </a:xfrm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rmAutofit/>
          </a:bodyPr>
          <a:lstStyle/>
          <a:p>
            <a:pPr marL="0" indent="0" algn="just">
              <a:buFont typeface="Arial"/>
              <a:buNone/>
              <a:defRPr/>
            </a:pPr>
            <a:r>
              <a:rPr lang="ru-RU" sz="2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Плановые и внеплановые проверки по региональному контролю </a:t>
            </a:r>
            <a:br>
              <a:rPr lang="ru-RU" sz="2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sz="2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2024 году </a:t>
            </a:r>
            <a:r>
              <a:rPr lang="ru-RU" sz="26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не проводились</a:t>
            </a:r>
            <a:r>
              <a:rPr lang="ru-RU" sz="2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/>
          </a:p>
          <a:p>
            <a:pPr marL="0" indent="0" algn="just">
              <a:buFont typeface="Arial"/>
              <a:buNone/>
              <a:defRPr/>
            </a:pPr>
            <a:endParaRPr lang="ru-RU" sz="2600" b="0" i="0" u="none" strike="noStrike" cap="none" spc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 algn="just">
              <a:buFont typeface="Arial"/>
              <a:buNone/>
              <a:defRPr/>
            </a:pPr>
            <a:r>
              <a:rPr lang="ru-RU" sz="2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Региональный контроль осуществлялся путем проведения:</a:t>
            </a:r>
            <a:endParaRPr/>
          </a:p>
          <a:p>
            <a:pPr algn="just">
              <a:buFont typeface="Arial"/>
              <a:buChar char="–"/>
              <a:defRPr/>
            </a:pPr>
            <a:r>
              <a:rPr lang="ru-RU" sz="2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профилактических мероприятий;</a:t>
            </a:r>
            <a:endParaRPr/>
          </a:p>
          <a:p>
            <a:pPr algn="just">
              <a:buFont typeface="Arial"/>
              <a:buChar char="–"/>
              <a:defRPr/>
            </a:pPr>
            <a:r>
              <a:rPr lang="ru-RU" sz="2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мероприятий без взаимодействия с контролируемым лицом (мониторинг безопасности).</a:t>
            </a:r>
            <a:endParaRPr/>
          </a:p>
        </p:txBody>
      </p:sp>
      <p:pic>
        <p:nvPicPr>
          <p:cNvPr id="1406198486" name="Рисунок 5" descr="Герб.gif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435066" y="235657"/>
            <a:ext cx="806265" cy="9604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5357571" name="Рисунок 5" descr="Герб.gif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123042" y="76434"/>
            <a:ext cx="797569" cy="950045"/>
          </a:xfrm>
          <a:prstGeom prst="rect">
            <a:avLst/>
          </a:prstGeom>
          <a:noFill/>
          <a:ln>
            <a:noFill/>
          </a:ln>
        </p:spPr>
      </p:pic>
      <p:sp>
        <p:nvSpPr>
          <p:cNvPr id="1379356541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1110655" y="131918"/>
            <a:ext cx="10477661" cy="1525104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2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Министерством подготовлены и размещены на официальном сайте в разделе «Деятельность» - «Региональный контроль» все документы и материалы по пяти направлениям профилактической работы, в том числе </a:t>
            </a:r>
            <a:endParaRPr sz="2200" b="1">
              <a:solidFill>
                <a:srgbClr val="00206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591650017" name="TextBox 1" hidden="0"/>
          <p:cNvSpPr txBox="1"/>
          <p:nvPr isPhoto="0" userDrawn="0"/>
        </p:nvSpPr>
        <p:spPr bwMode="auto">
          <a:xfrm>
            <a:off x="920612" y="1427040"/>
            <a:ext cx="1032672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  <a:defRPr/>
            </a:pPr>
            <a:r>
              <a:rPr lang="ru-RU" sz="1600" b="1"/>
              <a:t>перечень </a:t>
            </a:r>
            <a:r>
              <a:rPr lang="ru-RU" sz="1600" b="1"/>
              <a:t>нормативных правовых актов </a:t>
            </a:r>
            <a:r>
              <a:rPr lang="ru-RU" sz="1600"/>
              <a:t>с указанием структурных единиц этих актов, содержащих обязательные требования, оценка соблюдения которых является предметом контроля, утвержденный приказом </a:t>
            </a:r>
            <a:r>
              <a:rPr lang="ru-RU" sz="1600"/>
              <a:t>министерства образования </a:t>
            </a:r>
            <a:r>
              <a:rPr lang="ru-RU" sz="1600"/>
              <a:t>Белгородской области от 27 марта 2025 года №  778;</a:t>
            </a:r>
            <a:endParaRPr/>
          </a:p>
          <a:p>
            <a:pPr marL="285750" indent="-285750" algn="just">
              <a:buFont typeface="Arial"/>
              <a:buChar char="•"/>
              <a:defRPr/>
            </a:pPr>
            <a:r>
              <a:rPr lang="ru-RU" sz="1600" b="1"/>
              <a:t>проверочные </a:t>
            </a:r>
            <a:r>
              <a:rPr lang="ru-RU" sz="1600" b="1"/>
              <a:t>листы</a:t>
            </a:r>
            <a:r>
              <a:rPr lang="ru-RU" sz="1600"/>
              <a:t>, утвержденные приказом министерства образования Белгородской области от 27 января 2022 года № 276; </a:t>
            </a:r>
            <a:endParaRPr/>
          </a:p>
          <a:p>
            <a:pPr marL="285750" indent="-285750" algn="just">
              <a:buFont typeface="Arial"/>
              <a:buChar char="•"/>
              <a:defRPr/>
            </a:pPr>
            <a:r>
              <a:rPr lang="ru-RU" sz="1600" b="1"/>
              <a:t>руководства </a:t>
            </a:r>
            <a:r>
              <a:rPr lang="ru-RU" sz="1600" b="1"/>
              <a:t>по соблюдению обязательных требований</a:t>
            </a:r>
            <a:r>
              <a:rPr lang="ru-RU" sz="1600"/>
              <a:t>, утвержденные первым заместителем министра </a:t>
            </a:r>
            <a:r>
              <a:rPr lang="ru-RU" sz="1600"/>
              <a:t>образования области 25 </a:t>
            </a:r>
            <a:r>
              <a:rPr lang="ru-RU" sz="1600"/>
              <a:t>февраля 2022 года;</a:t>
            </a:r>
            <a:endParaRPr/>
          </a:p>
          <a:p>
            <a:pPr marL="285750" indent="-285750" algn="just">
              <a:buFont typeface="Arial"/>
              <a:buChar char="•"/>
              <a:defRPr/>
            </a:pPr>
            <a:r>
              <a:rPr lang="ru-RU" sz="1600" b="1"/>
              <a:t>перечень </a:t>
            </a:r>
            <a:r>
              <a:rPr lang="ru-RU" sz="1600" b="1"/>
              <a:t>индикаторов риска </a:t>
            </a:r>
            <a:r>
              <a:rPr lang="ru-RU" sz="1600"/>
              <a:t>нарушений обязательных требований, утвержденный постановлением Правительства Белгородской области от 27 декабря 2021 года № 666-п;</a:t>
            </a:r>
            <a:endParaRPr/>
          </a:p>
          <a:p>
            <a:pPr marL="285750" indent="-285750" algn="just">
              <a:buFont typeface="Arial"/>
              <a:buChar char="•"/>
              <a:defRPr/>
            </a:pPr>
            <a:r>
              <a:rPr lang="ru-RU" sz="1600" b="1"/>
              <a:t>программа </a:t>
            </a:r>
            <a:r>
              <a:rPr lang="ru-RU" sz="1600" b="1"/>
              <a:t>профилактики на 2024 год</a:t>
            </a:r>
            <a:r>
              <a:rPr lang="ru-RU" sz="1600"/>
              <a:t>;</a:t>
            </a:r>
            <a:endParaRPr/>
          </a:p>
          <a:p>
            <a:pPr marL="285750" indent="-285750" algn="just">
              <a:buFont typeface="Arial"/>
              <a:buChar char="•"/>
              <a:defRPr/>
            </a:pPr>
            <a:r>
              <a:rPr lang="ru-RU" sz="1600" b="1"/>
              <a:t>исчерпывающий </a:t>
            </a:r>
            <a:r>
              <a:rPr lang="ru-RU" sz="1600" b="1"/>
              <a:t>перечень сведений</a:t>
            </a:r>
            <a:r>
              <a:rPr lang="ru-RU" sz="1600"/>
              <a:t>, которые могут запрашиваться контрольным (надзорным) органом </a:t>
            </a:r>
            <a:br>
              <a:rPr lang="ru-RU" sz="1600"/>
            </a:br>
            <a:r>
              <a:rPr lang="ru-RU" sz="1600"/>
              <a:t>у </a:t>
            </a:r>
            <a:r>
              <a:rPr lang="ru-RU" sz="1600"/>
              <a:t>контролируемого лица;</a:t>
            </a:r>
            <a:endParaRPr/>
          </a:p>
          <a:p>
            <a:pPr marL="285750" indent="-285750" algn="just">
              <a:buFont typeface="Arial"/>
              <a:buChar char="•"/>
              <a:defRPr/>
            </a:pPr>
            <a:r>
              <a:rPr lang="ru-RU" sz="1600"/>
              <a:t>сведения </a:t>
            </a:r>
            <a:r>
              <a:rPr lang="ru-RU" sz="1600"/>
              <a:t>о способах получения </a:t>
            </a:r>
            <a:r>
              <a:rPr lang="ru-RU" sz="1600" b="1"/>
              <a:t>консультаций</a:t>
            </a:r>
            <a:r>
              <a:rPr lang="ru-RU" sz="1600"/>
              <a:t> по вопросам соблюдения обязательных требований;</a:t>
            </a:r>
            <a:endParaRPr/>
          </a:p>
          <a:p>
            <a:pPr marL="285750" indent="-285750" algn="just">
              <a:buFont typeface="Arial"/>
              <a:buChar char="•"/>
              <a:defRPr/>
            </a:pPr>
            <a:r>
              <a:rPr lang="ru-RU" sz="1600"/>
              <a:t>сведения </a:t>
            </a:r>
            <a:r>
              <a:rPr lang="ru-RU" sz="1600"/>
              <a:t>о порядке </a:t>
            </a:r>
            <a:r>
              <a:rPr lang="ru-RU" sz="1600" b="1"/>
              <a:t>досудебного обжалования </a:t>
            </a:r>
            <a:r>
              <a:rPr lang="ru-RU" sz="1600"/>
              <a:t>решений контрольного (надзорного) органа, действий (бездействия) его должностных лиц;</a:t>
            </a:r>
            <a:endParaRPr/>
          </a:p>
          <a:p>
            <a:pPr marL="285750" indent="-285750" algn="just">
              <a:buFont typeface="Arial"/>
              <a:buChar char="•"/>
              <a:defRPr/>
            </a:pPr>
            <a:r>
              <a:rPr lang="ru-RU" sz="1600"/>
              <a:t>разъяснительные </a:t>
            </a:r>
            <a:r>
              <a:rPr lang="ru-RU" sz="1600"/>
              <a:t>материалы, информационные письма, итоги проведения совещаний, информационные заметки для родителей (законных представителей), а также обзор типичных нарушений обязательных требований.  Попутно можно сразу какое-то пояснение, что такое проверочный лист</a:t>
            </a:r>
            <a:r>
              <a:rPr lang="ru-RU" sz="1600"/>
              <a:t>.</a:t>
            </a:r>
            <a:endParaRPr/>
          </a:p>
          <a:p>
            <a:pPr algn="just">
              <a:defRPr/>
            </a:pPr>
            <a:endParaRPr/>
          </a:p>
          <a:p>
            <a:pPr algn="ctr">
              <a:defRPr/>
            </a:pPr>
            <a:r>
              <a:rPr lang="ru-RU" sz="1400" b="1" i="0" u="sng" strike="noStrike" cap="none" spc="0">
                <a:solidFill>
                  <a:schemeClr val="accent5">
                    <a:lumMod val="50000"/>
                  </a:schemeClr>
                </a:solidFill>
                <a:latin typeface="Arial"/>
                <a:ea typeface="Arial"/>
                <a:cs typeface="Arial"/>
                <a:hlinkClick r:id="rId3" tooltip="https://obr.belregion.ru/deyatelnost/regionalnyj-kontrol/"/>
              </a:rPr>
              <a:t> Ссылка на сайт Министерства</a:t>
            </a: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71412317" name="Прямоугольник: скругленные углы 9" hidden="0"/>
          <p:cNvSpPr/>
          <p:nvPr isPhoto="0" userDrawn="0"/>
        </p:nvSpPr>
        <p:spPr bwMode="auto">
          <a:xfrm>
            <a:off x="1027426" y="4375148"/>
            <a:ext cx="3264390" cy="1358897"/>
          </a:xfrm>
          <a:prstGeom prst="roundRect">
            <a:avLst>
              <a:gd name="adj" fmla="val 16667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defRPr/>
            </a:pPr>
            <a:r>
              <a:rPr lang="ru-RU" sz="2400" b="1">
                <a:solidFill>
                  <a:schemeClr val="tx1"/>
                </a:solidFill>
              </a:rPr>
              <a:t>наблюдений </a:t>
            </a:r>
            <a:endParaRPr/>
          </a:p>
          <a:p>
            <a:pPr algn="just">
              <a:spcBef>
                <a:spcPts val="0"/>
              </a:spcBef>
              <a:defRPr/>
            </a:pPr>
            <a:r>
              <a:rPr lang="ru-RU" sz="1600">
                <a:solidFill>
                  <a:schemeClr val="tx1"/>
                </a:solidFill>
              </a:rPr>
              <a:t>за соблюдением обязательных требований (мониторинг безопасности) - </a:t>
            </a:r>
            <a:r>
              <a:rPr lang="ru-RU" sz="2000" b="1">
                <a:solidFill>
                  <a:schemeClr val="tx1"/>
                </a:solidFill>
              </a:rPr>
              <a:t>6</a:t>
            </a:r>
            <a:endParaRPr/>
          </a:p>
        </p:txBody>
      </p:sp>
      <p:sp>
        <p:nvSpPr>
          <p:cNvPr id="1414842862" name="Прямоугольник: скругленные углы 5" hidden="0"/>
          <p:cNvSpPr/>
          <p:nvPr isPhoto="0" userDrawn="0"/>
        </p:nvSpPr>
        <p:spPr bwMode="auto">
          <a:xfrm>
            <a:off x="1212378" y="1675936"/>
            <a:ext cx="3404851" cy="2230950"/>
          </a:xfrm>
          <a:prstGeom prst="roundRect">
            <a:avLst>
              <a:gd name="adj" fmla="val 16667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defRPr/>
            </a:pPr>
            <a:r>
              <a:rPr lang="ru-RU" sz="2400" b="1">
                <a:solidFill>
                  <a:schemeClr val="dk1"/>
                </a:solidFill>
              </a:rPr>
              <a:t>консультаций - 66</a:t>
            </a:r>
            <a:endParaRPr/>
          </a:p>
          <a:p>
            <a:pPr algn="ctr">
              <a:spcBef>
                <a:spcPts val="0"/>
              </a:spcBef>
              <a:defRPr/>
            </a:pPr>
            <a:endParaRPr lang="ru-RU" sz="16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spcBef>
                <a:spcPts val="0"/>
              </a:spcBef>
              <a:buFont typeface="Wingdings"/>
              <a:buChar char="ü"/>
              <a:defRPr/>
            </a:pPr>
            <a:r>
              <a:rPr lang="ru-RU" sz="1600">
                <a:solidFill>
                  <a:schemeClr val="dk1"/>
                </a:solidFill>
              </a:rPr>
              <a:t>в ходе проведения профилактических визитов;</a:t>
            </a:r>
            <a:endParaRPr/>
          </a:p>
          <a:p>
            <a:pPr marL="285750" indent="-285750" algn="just">
              <a:spcBef>
                <a:spcPts val="0"/>
              </a:spcBef>
              <a:buFont typeface="Wingdings"/>
              <a:buChar char="ü"/>
              <a:defRPr/>
            </a:pPr>
            <a:r>
              <a:rPr lang="ru-RU" sz="1600">
                <a:solidFill>
                  <a:schemeClr val="dk1"/>
                </a:solidFill>
              </a:rPr>
              <a:t>в ходе </a:t>
            </a:r>
            <a:r>
              <a:rPr lang="ru-RU" sz="1600">
                <a:solidFill>
                  <a:schemeClr val="tx1"/>
                </a:solidFill>
              </a:rPr>
              <a:t>телефонных разговоров.</a:t>
            </a:r>
            <a:endParaRPr lang="ru-RU" sz="1600">
              <a:solidFill>
                <a:srgbClr val="FF0000"/>
              </a:solidFill>
            </a:endParaRPr>
          </a:p>
        </p:txBody>
      </p:sp>
      <p:pic>
        <p:nvPicPr>
          <p:cNvPr id="1628980441" name="Рисунок 5" descr="Герб.gif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363479" y="225181"/>
            <a:ext cx="848898" cy="1011187"/>
          </a:xfrm>
          <a:prstGeom prst="rect">
            <a:avLst/>
          </a:prstGeom>
          <a:noFill/>
          <a:ln>
            <a:noFill/>
          </a:ln>
        </p:spPr>
      </p:pic>
      <p:sp>
        <p:nvSpPr>
          <p:cNvPr id="1806573676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2057275" y="225181"/>
            <a:ext cx="10058400" cy="145075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4000" b="1"/>
              <a:t>Профилактические мероприятия</a:t>
            </a:r>
            <a:br>
              <a:rPr lang="ru-RU" sz="4000" b="1"/>
            </a:br>
            <a:r>
              <a:rPr lang="ru-RU" sz="4000" b="1"/>
              <a:t>в 2024 году</a:t>
            </a:r>
            <a:endParaRPr/>
          </a:p>
        </p:txBody>
      </p:sp>
      <p:sp>
        <p:nvSpPr>
          <p:cNvPr id="2079701427" name="Прямоугольник: скругленные углы 4" hidden="0"/>
          <p:cNvSpPr/>
          <p:nvPr isPhoto="0" userDrawn="0"/>
        </p:nvSpPr>
        <p:spPr bwMode="auto">
          <a:xfrm>
            <a:off x="8688288" y="4610668"/>
            <a:ext cx="2783517" cy="887856"/>
          </a:xfrm>
          <a:prstGeom prst="roundRect">
            <a:avLst>
              <a:gd name="adj" fmla="val 16667"/>
            </a:avLst>
          </a:prstGeom>
          <a:solidFill>
            <a:srgbClr val="FCBD8E"/>
          </a:solidFill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>
                <a:solidFill>
                  <a:schemeClr val="tx1"/>
                </a:solidFill>
              </a:rPr>
              <a:t>Контролируемое лицо имеет право на полученное предостережение подать </a:t>
            </a:r>
            <a:r>
              <a:rPr lang="ru-RU" sz="1400" b="1" u="sng">
                <a:solidFill>
                  <a:schemeClr val="tx1"/>
                </a:solidFill>
              </a:rPr>
              <a:t>возражение</a:t>
            </a:r>
            <a:endParaRPr>
              <a:solidFill>
                <a:schemeClr val="tx1"/>
              </a:solidFill>
            </a:endParaRPr>
          </a:p>
        </p:txBody>
      </p:sp>
      <p:grpSp>
        <p:nvGrpSpPr>
          <p:cNvPr id="671594977" name="Группа 19" hidden="0"/>
          <p:cNvGrpSpPr/>
          <p:nvPr isPhoto="0" userDrawn="0"/>
        </p:nvGrpSpPr>
        <p:grpSpPr bwMode="auto">
          <a:xfrm flipH="1">
            <a:off x="11535183" y="4616448"/>
            <a:ext cx="142267" cy="903774"/>
            <a:chOff x="-2139949" y="-27474"/>
            <a:chExt cx="330199" cy="2097635"/>
          </a:xfrm>
        </p:grpSpPr>
        <p:sp>
          <p:nvSpPr>
            <p:cNvPr id="509312041" name="Овал 20" hidden="0"/>
            <p:cNvSpPr/>
            <p:nvPr isPhoto="0" userDrawn="0"/>
          </p:nvSpPr>
          <p:spPr bwMode="auto">
            <a:xfrm>
              <a:off x="-2082799" y="-27474"/>
              <a:ext cx="215898" cy="1631605"/>
            </a:xfrm>
            <a:prstGeom prst="ellipse">
              <a:avLst/>
            </a:prstGeom>
            <a:ln>
              <a:solidFill>
                <a:schemeClr val="accent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26278274" name="Овал 21" hidden="0"/>
            <p:cNvSpPr/>
            <p:nvPr isPhoto="0" userDrawn="0"/>
          </p:nvSpPr>
          <p:spPr bwMode="auto">
            <a:xfrm>
              <a:off x="-2139949" y="1739961"/>
              <a:ext cx="330199" cy="330199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705786138" name="Стрелка вправо 16" hidden="0"/>
          <p:cNvSpPr/>
          <p:nvPr isPhoto="0" userDrawn="0"/>
        </p:nvSpPr>
        <p:spPr bwMode="auto">
          <a:xfrm>
            <a:off x="4442499" y="4801874"/>
            <a:ext cx="459592" cy="505444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00219380" name="Прямоугольник: скругленные углы 9" hidden="0"/>
          <p:cNvSpPr/>
          <p:nvPr isPhoto="0" userDrawn="0"/>
        </p:nvSpPr>
        <p:spPr bwMode="auto">
          <a:xfrm>
            <a:off x="5043504" y="4375148"/>
            <a:ext cx="3276599" cy="1358899"/>
          </a:xfrm>
          <a:prstGeom prst="roundRect">
            <a:avLst>
              <a:gd name="adj" fmla="val 16667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defRPr/>
            </a:pPr>
            <a:r>
              <a:rPr lang="ru-RU" sz="1400">
                <a:solidFill>
                  <a:schemeClr val="tx1"/>
                </a:solidFill>
              </a:rPr>
              <a:t>По результатам мониторинга безопасности выдано </a:t>
            </a:r>
            <a:endParaRPr/>
          </a:p>
          <a:p>
            <a:pPr algn="ctr">
              <a:spcBef>
                <a:spcPts val="0"/>
              </a:spcBef>
              <a:defRPr/>
            </a:pPr>
            <a:r>
              <a:rPr lang="ru-RU" sz="2000" b="1">
                <a:solidFill>
                  <a:schemeClr val="tx1"/>
                </a:solidFill>
              </a:rPr>
              <a:t>предостережений - 11</a:t>
            </a:r>
            <a:endParaRPr/>
          </a:p>
          <a:p>
            <a:pPr algn="ctr">
              <a:spcBef>
                <a:spcPts val="0"/>
              </a:spcBef>
              <a:defRPr/>
            </a:pPr>
            <a:r>
              <a:rPr lang="ru-RU" sz="1400">
                <a:solidFill>
                  <a:schemeClr val="tx1"/>
                </a:solidFill>
              </a:rPr>
              <a:t>о недопустимости нарушения обязательных требований</a:t>
            </a:r>
            <a:endParaRPr/>
          </a:p>
        </p:txBody>
      </p:sp>
      <p:sp>
        <p:nvSpPr>
          <p:cNvPr id="851512090" name="Прямоугольник: скругленные углы 5" hidden="0"/>
          <p:cNvSpPr/>
          <p:nvPr isPhoto="0" userDrawn="0"/>
        </p:nvSpPr>
        <p:spPr bwMode="auto">
          <a:xfrm>
            <a:off x="5309051" y="1684981"/>
            <a:ext cx="6186624" cy="2221904"/>
          </a:xfrm>
          <a:prstGeom prst="roundRect">
            <a:avLst>
              <a:gd name="adj" fmla="val 16667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defRPr/>
            </a:pPr>
            <a:r>
              <a:rPr lang="ru-RU" sz="2400" b="1">
                <a:solidFill>
                  <a:schemeClr val="dk1"/>
                </a:solidFill>
              </a:rPr>
              <a:t>профилактических визитов - 20</a:t>
            </a:r>
            <a:endParaRPr/>
          </a:p>
          <a:p>
            <a:pPr algn="ctr">
              <a:spcBef>
                <a:spcPts val="0"/>
              </a:spcBef>
              <a:defRPr/>
            </a:pPr>
            <a:endParaRPr sz="10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spcBef>
                <a:spcPts val="0"/>
              </a:spcBef>
              <a:buFont typeface="Wingdings"/>
              <a:buChar char="ü"/>
              <a:defRPr/>
            </a:pPr>
            <a:r>
              <a:rPr lang="ru-RU" sz="1600">
                <a:solidFill>
                  <a:schemeClr val="tx1"/>
                </a:solidFill>
              </a:rPr>
              <a:t>4 по месту осуществления контролируемого </a:t>
            </a:r>
            <a:r>
              <a:rPr lang="ru-RU" sz="1600">
                <a:solidFill>
                  <a:schemeClr val="tx1"/>
                </a:solidFill>
              </a:rPr>
              <a:t>лица и </a:t>
            </a:r>
            <a:r>
              <a:rPr lang="ru-RU" sz="1600">
                <a:solidFill>
                  <a:schemeClr val="tx1"/>
                </a:solidFill>
              </a:rPr>
              <a:t>16 </a:t>
            </a:r>
            <a:br>
              <a:rPr lang="ru-RU" sz="1600">
                <a:solidFill>
                  <a:schemeClr val="tx1"/>
                </a:solidFill>
              </a:rPr>
            </a:br>
            <a:r>
              <a:rPr lang="ru-RU" sz="1600">
                <a:solidFill>
                  <a:schemeClr val="tx1"/>
                </a:solidFill>
              </a:rPr>
              <a:t>в </a:t>
            </a:r>
            <a:r>
              <a:rPr lang="ru-RU" sz="1600">
                <a:solidFill>
                  <a:schemeClr val="tx1"/>
                </a:solidFill>
              </a:rPr>
              <a:t>форме ВКС;</a:t>
            </a:r>
            <a:endParaRPr lang="ru-RU" sz="1600" b="1">
              <a:solidFill>
                <a:schemeClr val="tx1"/>
              </a:solidFill>
            </a:endParaRPr>
          </a:p>
          <a:p>
            <a:pPr marL="285750" indent="-285750" algn="just">
              <a:spcBef>
                <a:spcPts val="0"/>
              </a:spcBef>
              <a:buFont typeface="Wingdings"/>
              <a:buChar char="ü"/>
              <a:defRPr/>
            </a:pPr>
            <a:r>
              <a:rPr lang="ru-RU" sz="1600">
                <a:solidFill>
                  <a:schemeClr val="tx1"/>
                </a:solidFill>
              </a:rPr>
              <a:t>12 по заявлению контролируемых </a:t>
            </a:r>
            <a:r>
              <a:rPr lang="ru-RU" sz="1600">
                <a:solidFill>
                  <a:schemeClr val="tx1"/>
                </a:solidFill>
              </a:rPr>
              <a:t>лиц</a:t>
            </a:r>
            <a:r>
              <a:rPr lang="ru-RU" sz="1600">
                <a:solidFill>
                  <a:schemeClr val="tx1"/>
                </a:solidFill>
              </a:rPr>
              <a:t>;</a:t>
            </a:r>
            <a:endParaRPr lang="ru-RU" sz="1600">
              <a:solidFill>
                <a:schemeClr val="tx1"/>
              </a:solidFill>
            </a:endParaRPr>
          </a:p>
          <a:p>
            <a:pPr marL="285750" indent="-285750" algn="just">
              <a:spcBef>
                <a:spcPts val="0"/>
              </a:spcBef>
              <a:buFont typeface="Wingdings"/>
              <a:buChar char="ü"/>
              <a:defRPr/>
            </a:pPr>
            <a:r>
              <a:rPr lang="ru-RU" sz="1600">
                <a:solidFill>
                  <a:schemeClr val="tx1"/>
                </a:solidFill>
              </a:rPr>
              <a:t>8 </a:t>
            </a:r>
            <a:r>
              <a:rPr lang="ru-RU" sz="1600">
                <a:solidFill>
                  <a:schemeClr val="tx1"/>
                </a:solidFill>
              </a:rPr>
              <a:t>обязательных </a:t>
            </a:r>
            <a:r>
              <a:rPr lang="ru-RU" sz="1600">
                <a:solidFill>
                  <a:schemeClr val="dk1"/>
                </a:solidFill>
              </a:rPr>
              <a:t>профилактических визитов</a:t>
            </a:r>
            <a:r>
              <a:rPr lang="ru-RU" sz="1600">
                <a:solidFill>
                  <a:schemeClr val="tx1"/>
                </a:solidFill>
              </a:rPr>
              <a:t>.</a:t>
            </a:r>
            <a:endParaRPr lang="ru-RU" sz="160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79782838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1800814" y="457200"/>
            <a:ext cx="9998901" cy="1143000"/>
          </a:xfrm>
        </p:spPr>
        <p:txBody>
          <a:bodyPr vertOverflow="overflow" horzOverflow="clip" vert="horz" wrap="square" lIns="91440" tIns="45720" rIns="91440" bIns="45720" numCol="1" spcCol="0" rtlCol="0" fromWordArt="0" anchor="ctr" anchorCtr="0" forceAA="0" compatLnSpc="0">
            <a:normAutofit/>
          </a:bodyPr>
          <a:lstStyle/>
          <a:p>
            <a:pPr algn="ctr">
              <a:defRPr/>
            </a:pPr>
            <a:r>
              <a:rPr lang="ru-RU" sz="30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Наблюдение за соблюдением обязательных требований (мониторинг безопасности)</a:t>
            </a:r>
            <a:r>
              <a:rPr sz="3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в 2024 </a:t>
            </a:r>
            <a:r>
              <a:rPr sz="3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году</a:t>
            </a:r>
            <a:endParaRPr/>
          </a:p>
        </p:txBody>
      </p:sp>
      <p:sp>
        <p:nvSpPr>
          <p:cNvPr id="1709877927" name="Прямоугольник 1709877926" hidden="0"/>
          <p:cNvSpPr/>
          <p:nvPr isPhoto="0" userDrawn="0"/>
        </p:nvSpPr>
        <p:spPr bwMode="auto">
          <a:xfrm>
            <a:off x="704977" y="2960442"/>
            <a:ext cx="2191673" cy="15443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6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сведений из Реестра, размещенного  </a:t>
            </a:r>
            <a:br>
              <a:rPr lang="ru-RU" sz="16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</a:br>
            <a:r>
              <a:rPr lang="ru-RU" sz="16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на официальном сайте Министерства</a:t>
            </a:r>
            <a:endParaRPr sz="1600">
              <a:solidFill>
                <a:schemeClr val="tx1"/>
              </a:solidFill>
            </a:endParaRPr>
          </a:p>
        </p:txBody>
      </p:sp>
      <p:sp>
        <p:nvSpPr>
          <p:cNvPr id="1821608952" name="Прямоугольник 1821608951" hidden="0"/>
          <p:cNvSpPr/>
          <p:nvPr isPhoto="0" userDrawn="0"/>
        </p:nvSpPr>
        <p:spPr bwMode="auto">
          <a:xfrm>
            <a:off x="4130528" y="4291243"/>
            <a:ext cx="2191672" cy="122992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6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реестр СЭЗ, размещенного на сайте https://crc.ru</a:t>
            </a:r>
            <a:endParaRPr sz="1600">
              <a:solidFill>
                <a:schemeClr val="tx1"/>
              </a:solidFill>
            </a:endParaRPr>
          </a:p>
        </p:txBody>
      </p:sp>
      <p:sp>
        <p:nvSpPr>
          <p:cNvPr id="1259875886" name="Прямоугольник 1259875885" hidden="0"/>
          <p:cNvSpPr/>
          <p:nvPr isPhoto="0" userDrawn="0"/>
        </p:nvSpPr>
        <p:spPr bwMode="auto">
          <a:xfrm>
            <a:off x="4174643" y="2169774"/>
            <a:ext cx="2191672" cy="122992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6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сведения из ЕГРЮЛ, размещенного на сайте https://egrul.nalog.ru</a:t>
            </a:r>
            <a:endParaRPr sz="1600">
              <a:solidFill>
                <a:schemeClr val="tx1"/>
              </a:solidFill>
            </a:endParaRPr>
          </a:p>
        </p:txBody>
      </p:sp>
      <p:sp>
        <p:nvSpPr>
          <p:cNvPr id="1589563724" name="Двойная стрелка влево/вправо 1589563723" hidden="0"/>
          <p:cNvSpPr/>
          <p:nvPr isPhoto="0" userDrawn="0"/>
        </p:nvSpPr>
        <p:spPr bwMode="auto">
          <a:xfrm rot="19516672">
            <a:off x="2813013" y="3068745"/>
            <a:ext cx="1328184" cy="377764"/>
          </a:xfrm>
          <a:prstGeom prst="leftRightArrow">
            <a:avLst>
              <a:gd name="adj1" fmla="val 50000"/>
              <a:gd name="adj2" fmla="val 634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4532180" name="Двойная стрелка влево/вправо 1454532179" hidden="0"/>
          <p:cNvSpPr/>
          <p:nvPr isPhoto="0" userDrawn="0"/>
        </p:nvSpPr>
        <p:spPr bwMode="auto">
          <a:xfrm rot="13260900">
            <a:off x="2795842" y="4014267"/>
            <a:ext cx="1236790" cy="377763"/>
          </a:xfrm>
          <a:prstGeom prst="leftRightArrow">
            <a:avLst>
              <a:gd name="adj1" fmla="val 50000"/>
              <a:gd name="adj2" fmla="val 591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5862507" name="TextBox 1205862506" hidden="0"/>
          <p:cNvSpPr txBox="1"/>
          <p:nvPr isPhoto="0" userDrawn="0"/>
        </p:nvSpPr>
        <p:spPr bwMode="auto">
          <a:xfrm>
            <a:off x="7248128" y="1916832"/>
            <a:ext cx="4320480" cy="3561360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just">
              <a:defRPr/>
            </a:pPr>
            <a:r>
              <a:rPr sz="2400" b="1"/>
              <a:t>В 2024 </a:t>
            </a:r>
            <a:r>
              <a:rPr lang="ru-RU" sz="2400" b="1"/>
              <a:t>году </a:t>
            </a:r>
            <a:r>
              <a:rPr sz="2400" b="1"/>
              <a:t>мониторинг </a:t>
            </a:r>
            <a:r>
              <a:rPr sz="2400" b="1"/>
              <a:t>безопасности </a:t>
            </a:r>
            <a:r>
              <a:rPr sz="2400" b="1"/>
              <a:t>проводился</a:t>
            </a:r>
            <a:r>
              <a:rPr lang="ru-RU" sz="2400" b="1"/>
              <a:t> </a:t>
            </a:r>
            <a:br>
              <a:rPr lang="ru-RU" sz="2400" b="1"/>
            </a:br>
            <a:r>
              <a:rPr lang="ru-RU" sz="2400" b="1" i="0" u="none" strike="noStrike" cap="none" spc="0">
                <a:solidFill>
                  <a:schemeClr val="tx1"/>
                </a:solidFill>
                <a:ea typeface="Arial"/>
                <a:cs typeface="Arial"/>
              </a:rPr>
              <a:t>в </a:t>
            </a:r>
            <a:r>
              <a:rPr lang="ru-RU" sz="2400" b="1" i="0" u="none" strike="noStrike" cap="none" spc="0">
                <a:solidFill>
                  <a:schemeClr val="tx1"/>
                </a:solidFill>
                <a:ea typeface="Arial"/>
                <a:cs typeface="Arial"/>
              </a:rPr>
              <a:t>части соответствия</a:t>
            </a:r>
            <a:r>
              <a:rPr lang="ru-RU" sz="2400" b="1" i="0" u="none" strike="noStrike" cap="none" spc="0">
                <a:solidFill>
                  <a:schemeClr val="tx1"/>
                </a:solidFill>
                <a:ea typeface="Arial"/>
                <a:cs typeface="Arial"/>
              </a:rPr>
              <a:t>:</a:t>
            </a:r>
            <a:endParaRPr/>
          </a:p>
          <a:p>
            <a:pPr algn="just">
              <a:defRPr/>
            </a:pPr>
            <a:endParaRPr lang="ru-RU" sz="2400" b="1" i="0" u="none" strike="noStrike" cap="none" spc="0">
              <a:solidFill>
                <a:schemeClr val="tx1"/>
              </a:solidFill>
              <a:ea typeface="Arial"/>
              <a:cs typeface="Arial"/>
            </a:endParaRPr>
          </a:p>
          <a:p>
            <a:pPr marL="342900" indent="-342900" algn="just">
              <a:buFont typeface="Wingdings"/>
              <a:buChar char="ü"/>
              <a:defRPr/>
            </a:pPr>
            <a:r>
              <a:rPr lang="ru-RU" sz="220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наименования </a:t>
            </a:r>
            <a:r>
              <a:rPr lang="ru-RU" sz="220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лагеря, </a:t>
            </a:r>
            <a:endParaRPr lang="ru-RU" sz="220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342900" indent="-342900" algn="just">
              <a:buFont typeface="Wingdings"/>
              <a:buChar char="ü"/>
              <a:defRPr/>
            </a:pPr>
            <a:r>
              <a:rPr lang="ru-RU" sz="220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ФИО </a:t>
            </a:r>
            <a:r>
              <a:rPr lang="ru-RU" sz="220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руководителя, </a:t>
            </a:r>
            <a:endParaRPr lang="ru-RU" sz="220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342900" indent="-342900" algn="just">
              <a:buFont typeface="Wingdings"/>
              <a:buChar char="ü"/>
              <a:defRPr/>
            </a:pPr>
            <a:r>
              <a:rPr lang="ru-RU" sz="220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ИНН</a:t>
            </a:r>
            <a:r>
              <a:rPr lang="ru-RU" sz="220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, </a:t>
            </a:r>
            <a:endParaRPr lang="ru-RU" sz="220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342900" indent="-342900" algn="just">
              <a:buFont typeface="Wingdings"/>
              <a:buChar char="ü"/>
              <a:defRPr/>
            </a:pPr>
            <a:r>
              <a:rPr lang="ru-RU" sz="220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адреса </a:t>
            </a:r>
            <a:r>
              <a:rPr lang="ru-RU" sz="220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(места нахождения</a:t>
            </a:r>
            <a:r>
              <a:rPr lang="ru-RU" sz="220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),</a:t>
            </a:r>
            <a:endParaRPr/>
          </a:p>
          <a:p>
            <a:pPr marL="342900" indent="-342900" algn="just">
              <a:buFont typeface="Wingdings"/>
              <a:buChar char="ü"/>
              <a:defRPr/>
            </a:pPr>
            <a:r>
              <a:rPr lang="ru-RU" sz="220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номера и </a:t>
            </a:r>
            <a:r>
              <a:rPr lang="ru-RU" sz="220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сроков действия СЭЗ</a:t>
            </a:r>
            <a:endParaRPr/>
          </a:p>
        </p:txBody>
      </p:sp>
      <p:pic>
        <p:nvPicPr>
          <p:cNvPr id="2036620413" name="Рисунок 5" descr="Герб.gif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202586" y="205900"/>
            <a:ext cx="802659" cy="956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77957837" name="Объект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648276" y="1600200"/>
            <a:ext cx="10939877" cy="5048804"/>
          </a:xfrm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rmAutofit/>
          </a:bodyPr>
          <a:lstStyle/>
          <a:p>
            <a:pPr marL="0" indent="0">
              <a:buFont typeface="Arial"/>
              <a:buNone/>
              <a:defRPr/>
            </a:pP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 рамках проведения указанных мониторингов были проанализированы сведения из Реестра о </a:t>
            </a:r>
            <a:r>
              <a:rPr lang="ru-RU" sz="16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118 организациях 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отдыха детей и их оздоровления, в том числе:</a:t>
            </a:r>
            <a:endParaRPr sz="1600" b="0" i="0" u="none" strike="noStrike" cap="none" spc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ru-RU" sz="16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20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загородных лагерей (г. Белгород, Алексеевский, 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Шебекинский, 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Яковлевский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муниципальные округа, </a:t>
            </a:r>
            <a:b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Губкинский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 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Старооскольский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городские округа, Ровеньский, 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Ракитянский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Красногвардейский и 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Чернянский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районы);</a:t>
            </a:r>
            <a:endParaRPr sz="1600" b="0" i="0" u="none" strike="noStrike" cap="none" spc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ru-RU" sz="16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94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лагеря, 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осуществляющих организацию отдыха и оздоровления обучающихся в каникулярное время с дневным пребыванием (г. Белгород, 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Вейделевский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и Борисовский районы, 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Новооскольский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муниципальный округ);</a:t>
            </a:r>
            <a:endParaRPr sz="1600" b="0" i="0" u="none" strike="noStrike" cap="none" spc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ru-RU" sz="16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палаточных лагеря (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Прохоровский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и 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Ивнянский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районы);</a:t>
            </a:r>
            <a:endParaRPr sz="1600" b="0" i="0" u="none" strike="noStrike" cap="none" spc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ru-RU" sz="16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санаторно-оздоровительных учреждения (г. Белгород, 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Валуйский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муниципальный округ).</a:t>
            </a:r>
            <a:endParaRPr sz="1600" b="0" i="0" u="none" strike="noStrike" cap="none" spc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 algn="just">
              <a:buFont typeface="Arial"/>
              <a:buNone/>
              <a:defRPr/>
            </a:pP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 результатам проведения мониторингов безопасности </a:t>
            </a:r>
            <a:r>
              <a:rPr lang="ru-RU" sz="16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11 </a:t>
            </a:r>
            <a:r>
              <a:rPr lang="ru-RU" sz="16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контролируемым лицам </a:t>
            </a:r>
            <a:r>
              <a:rPr lang="ru-RU" sz="16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объявлены предостережения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b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 недопустимости нарушения обязательных требований.</a:t>
            </a:r>
            <a:r>
              <a:rPr lang="ru-RU" sz="1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sz="1600" b="0" i="0" u="none" strike="noStrike" cap="none" spc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 algn="just">
              <a:buFont typeface="Arial"/>
              <a:buNone/>
              <a:defRPr/>
            </a:pPr>
            <a:r>
              <a:rPr sz="1600">
                <a:latin typeface="Times New Roman"/>
                <a:ea typeface="Times New Roman"/>
                <a:cs typeface="Times New Roman"/>
              </a:rPr>
              <a:t>Нарушения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касались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неверно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внесенных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данных</a:t>
            </a:r>
            <a:r>
              <a:rPr sz="1600">
                <a:latin typeface="Times New Roman"/>
                <a:ea typeface="Times New Roman"/>
                <a:cs typeface="Times New Roman"/>
              </a:rPr>
              <a:t> в </a:t>
            </a:r>
            <a:r>
              <a:rPr sz="1600">
                <a:latin typeface="Times New Roman"/>
                <a:ea typeface="Times New Roman"/>
                <a:cs typeface="Times New Roman"/>
              </a:rPr>
              <a:t>Реестре</a:t>
            </a:r>
            <a:r>
              <a:rPr sz="1600">
                <a:latin typeface="Times New Roman"/>
                <a:ea typeface="Times New Roman"/>
                <a:cs typeface="Times New Roman"/>
              </a:rPr>
              <a:t> о </a:t>
            </a:r>
            <a:r>
              <a:rPr sz="1600" b="1">
                <a:latin typeface="Times New Roman"/>
                <a:ea typeface="Times New Roman"/>
                <a:cs typeface="Times New Roman"/>
              </a:rPr>
              <a:t>ФИО </a:t>
            </a:r>
            <a:r>
              <a:rPr sz="1600" b="1">
                <a:latin typeface="Times New Roman"/>
                <a:ea typeface="Times New Roman"/>
                <a:cs typeface="Times New Roman"/>
              </a:rPr>
              <a:t>руководителя</a:t>
            </a:r>
            <a:r>
              <a:rPr sz="1600">
                <a:latin typeface="Times New Roman"/>
                <a:ea typeface="Times New Roman"/>
                <a:cs typeface="Times New Roman"/>
              </a:rPr>
              <a:t> (8 </a:t>
            </a:r>
            <a:r>
              <a:rPr sz="1600">
                <a:latin typeface="Times New Roman"/>
                <a:ea typeface="Times New Roman"/>
                <a:cs typeface="Times New Roman"/>
              </a:rPr>
              <a:t>организаций</a:t>
            </a:r>
            <a:r>
              <a:rPr sz="1600">
                <a:latin typeface="Times New Roman"/>
                <a:ea typeface="Times New Roman"/>
                <a:cs typeface="Times New Roman"/>
              </a:rPr>
              <a:t>), </a:t>
            </a:r>
            <a:r>
              <a:rPr sz="1600" b="1">
                <a:latin typeface="Times New Roman"/>
                <a:ea typeface="Times New Roman"/>
                <a:cs typeface="Times New Roman"/>
              </a:rPr>
              <a:t>наименовании</a:t>
            </a:r>
            <a:r>
              <a:rPr sz="1600" b="1">
                <a:latin typeface="Times New Roman"/>
                <a:ea typeface="Times New Roman"/>
                <a:cs typeface="Times New Roman"/>
              </a:rPr>
              <a:t> </a:t>
            </a:r>
            <a:br>
              <a:rPr lang="ru-RU" sz="1600" b="1">
                <a:latin typeface="Times New Roman"/>
                <a:ea typeface="Times New Roman"/>
                <a:cs typeface="Times New Roman"/>
              </a:rPr>
            </a:br>
            <a:r>
              <a:rPr sz="1600">
                <a:latin typeface="Times New Roman"/>
                <a:ea typeface="Times New Roman"/>
                <a:cs typeface="Times New Roman"/>
              </a:rPr>
              <a:t>(</a:t>
            </a:r>
            <a:r>
              <a:rPr sz="1600">
                <a:latin typeface="Times New Roman"/>
                <a:ea typeface="Times New Roman"/>
                <a:cs typeface="Times New Roman"/>
              </a:rPr>
              <a:t>7 </a:t>
            </a:r>
            <a:r>
              <a:rPr sz="1600">
                <a:latin typeface="Times New Roman"/>
                <a:ea typeface="Times New Roman"/>
                <a:cs typeface="Times New Roman"/>
              </a:rPr>
              <a:t>организаций</a:t>
            </a:r>
            <a:r>
              <a:rPr sz="1600">
                <a:latin typeface="Times New Roman"/>
                <a:ea typeface="Times New Roman"/>
                <a:cs typeface="Times New Roman"/>
              </a:rPr>
              <a:t>), </a:t>
            </a:r>
            <a:r>
              <a:rPr sz="1600" b="1">
                <a:latin typeface="Times New Roman"/>
                <a:ea typeface="Times New Roman"/>
                <a:cs typeface="Times New Roman"/>
              </a:rPr>
              <a:t>реквизитах</a:t>
            </a:r>
            <a:r>
              <a:rPr sz="1600" b="1">
                <a:latin typeface="Times New Roman"/>
                <a:ea typeface="Times New Roman"/>
                <a:cs typeface="Times New Roman"/>
              </a:rPr>
              <a:t> СЭЗ</a:t>
            </a:r>
            <a:r>
              <a:rPr sz="1600">
                <a:latin typeface="Times New Roman"/>
                <a:ea typeface="Times New Roman"/>
                <a:cs typeface="Times New Roman"/>
              </a:rPr>
              <a:t>  (1 </a:t>
            </a:r>
            <a:r>
              <a:rPr sz="1600">
                <a:latin typeface="Times New Roman"/>
                <a:ea typeface="Times New Roman"/>
                <a:cs typeface="Times New Roman"/>
              </a:rPr>
              <a:t>организация</a:t>
            </a:r>
            <a:r>
              <a:rPr sz="1600">
                <a:latin typeface="Times New Roman"/>
                <a:ea typeface="Times New Roman"/>
                <a:cs typeface="Times New Roman"/>
              </a:rPr>
              <a:t>). </a:t>
            </a:r>
            <a:endParaRPr/>
          </a:p>
          <a:p>
            <a:pPr marL="0" indent="0" algn="just">
              <a:buFont typeface="Arial"/>
              <a:buNone/>
              <a:defRPr/>
            </a:pPr>
            <a:r>
              <a:rPr sz="1600">
                <a:latin typeface="Times New Roman"/>
                <a:ea typeface="Times New Roman"/>
                <a:cs typeface="Times New Roman"/>
              </a:rPr>
              <a:t>4 </a:t>
            </a:r>
            <a:r>
              <a:rPr sz="1600">
                <a:latin typeface="Times New Roman"/>
                <a:ea typeface="Times New Roman"/>
                <a:cs typeface="Times New Roman"/>
              </a:rPr>
              <a:t>мониторинга</a:t>
            </a:r>
            <a:r>
              <a:rPr sz="1600">
                <a:latin typeface="Times New Roman"/>
                <a:ea typeface="Times New Roman"/>
                <a:cs typeface="Times New Roman"/>
              </a:rPr>
              <a:t> безопасности </a:t>
            </a:r>
            <a:r>
              <a:rPr sz="1600">
                <a:latin typeface="Times New Roman"/>
                <a:ea typeface="Times New Roman"/>
                <a:cs typeface="Times New Roman"/>
              </a:rPr>
              <a:t>были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отменены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после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введения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на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территории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Белгородской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области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режима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>
                <a:latin typeface="Times New Roman"/>
                <a:ea typeface="Times New Roman"/>
                <a:cs typeface="Times New Roman"/>
              </a:rPr>
              <a:t>КТО</a:t>
            </a:r>
            <a:r>
              <a:rPr sz="1600">
                <a:latin typeface="Times New Roman"/>
                <a:ea typeface="Times New Roman"/>
                <a:cs typeface="Times New Roman"/>
              </a:rPr>
              <a:t>.</a:t>
            </a:r>
            <a:endParaRPr sz="1600" b="0" i="0" u="none" strike="noStrike" cap="none" spc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 algn="just">
              <a:buFont typeface="Arial"/>
              <a:buNone/>
              <a:defRPr/>
            </a:pPr>
            <a:r>
              <a:rPr sz="1600" b="1">
                <a:latin typeface="Times New Roman"/>
                <a:ea typeface="Times New Roman"/>
                <a:cs typeface="Times New Roman"/>
              </a:rPr>
              <a:t>4 </a:t>
            </a:r>
            <a:r>
              <a:rPr sz="1600" b="1">
                <a:latin typeface="Times New Roman"/>
                <a:ea typeface="Times New Roman"/>
                <a:cs typeface="Times New Roman"/>
              </a:rPr>
              <a:t>предостережения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были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объявлены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организациям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отдыха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детей</a:t>
            </a:r>
            <a:r>
              <a:rPr sz="1600">
                <a:latin typeface="Times New Roman"/>
                <a:ea typeface="Times New Roman"/>
                <a:cs typeface="Times New Roman"/>
              </a:rPr>
              <a:t> и </a:t>
            </a:r>
            <a:r>
              <a:rPr sz="1600">
                <a:latin typeface="Times New Roman"/>
                <a:ea typeface="Times New Roman"/>
                <a:cs typeface="Times New Roman"/>
              </a:rPr>
              <a:t>их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оздоровления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Алексеевского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муниципального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округа</a:t>
            </a:r>
            <a:r>
              <a:rPr sz="1600">
                <a:latin typeface="Times New Roman"/>
                <a:ea typeface="Times New Roman"/>
                <a:cs typeface="Times New Roman"/>
              </a:rPr>
              <a:t>, </a:t>
            </a:r>
            <a:r>
              <a:rPr sz="1600">
                <a:latin typeface="Times New Roman"/>
                <a:ea typeface="Times New Roman"/>
                <a:cs typeface="Times New Roman"/>
              </a:rPr>
              <a:t>не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актуализировавшим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сведения</a:t>
            </a:r>
            <a:r>
              <a:rPr sz="1600">
                <a:latin typeface="Times New Roman"/>
                <a:ea typeface="Times New Roman"/>
                <a:cs typeface="Times New Roman"/>
              </a:rPr>
              <a:t> в </a:t>
            </a:r>
            <a:r>
              <a:rPr sz="1600">
                <a:latin typeface="Times New Roman"/>
                <a:ea typeface="Times New Roman"/>
                <a:cs typeface="Times New Roman"/>
              </a:rPr>
              <a:t>Реестре</a:t>
            </a:r>
            <a:r>
              <a:rPr sz="1600">
                <a:latin typeface="Times New Roman"/>
                <a:ea typeface="Times New Roman"/>
                <a:cs typeface="Times New Roman"/>
              </a:rPr>
              <a:t>, </a:t>
            </a:r>
            <a:r>
              <a:rPr sz="1600">
                <a:latin typeface="Times New Roman"/>
                <a:ea typeface="Times New Roman"/>
                <a:cs typeface="Times New Roman"/>
              </a:rPr>
              <a:t>по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итогам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анализа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 b="1">
                <a:latin typeface="Times New Roman"/>
                <a:ea typeface="Times New Roman"/>
                <a:cs typeface="Times New Roman"/>
              </a:rPr>
              <a:t>представления</a:t>
            </a:r>
            <a:r>
              <a:rPr sz="1600" b="1">
                <a:latin typeface="Times New Roman"/>
                <a:ea typeface="Times New Roman"/>
                <a:cs typeface="Times New Roman"/>
              </a:rPr>
              <a:t> </a:t>
            </a:r>
            <a:r>
              <a:rPr sz="1600" b="1">
                <a:latin typeface="Times New Roman"/>
                <a:ea typeface="Times New Roman"/>
                <a:cs typeface="Times New Roman"/>
              </a:rPr>
              <a:t>прокуратуры</a:t>
            </a:r>
            <a:r>
              <a:rPr sz="1600" b="1">
                <a:latin typeface="Times New Roman"/>
                <a:ea typeface="Times New Roman"/>
                <a:cs typeface="Times New Roman"/>
              </a:rPr>
              <a:t> </a:t>
            </a:r>
            <a:r>
              <a:rPr sz="1600" b="1">
                <a:latin typeface="Times New Roman"/>
                <a:ea typeface="Times New Roman"/>
                <a:cs typeface="Times New Roman"/>
              </a:rPr>
              <a:t>Белгородской</a:t>
            </a:r>
            <a:r>
              <a:rPr sz="1600" b="1">
                <a:latin typeface="Times New Roman"/>
                <a:ea typeface="Times New Roman"/>
                <a:cs typeface="Times New Roman"/>
              </a:rPr>
              <a:t> </a:t>
            </a:r>
            <a:r>
              <a:rPr sz="1600" b="1">
                <a:latin typeface="Times New Roman"/>
                <a:ea typeface="Times New Roman"/>
                <a:cs typeface="Times New Roman"/>
              </a:rPr>
              <a:t>области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об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устранении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нарушений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законодательства</a:t>
            </a:r>
            <a:r>
              <a:rPr sz="1600">
                <a:latin typeface="Times New Roman"/>
                <a:ea typeface="Times New Roman"/>
                <a:cs typeface="Times New Roman"/>
              </a:rPr>
              <a:t> в </a:t>
            </a:r>
            <a:r>
              <a:rPr sz="1600">
                <a:latin typeface="Times New Roman"/>
                <a:ea typeface="Times New Roman"/>
                <a:cs typeface="Times New Roman"/>
              </a:rPr>
              <a:t>сфере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организации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отдыха</a:t>
            </a:r>
            <a:r>
              <a:rPr sz="1600">
                <a:latin typeface="Times New Roman"/>
                <a:ea typeface="Times New Roman"/>
                <a:cs typeface="Times New Roman"/>
              </a:rPr>
              <a:t> и </a:t>
            </a:r>
            <a:r>
              <a:rPr sz="1600">
                <a:latin typeface="Times New Roman"/>
                <a:ea typeface="Times New Roman"/>
                <a:cs typeface="Times New Roman"/>
              </a:rPr>
              <a:t>оздоровления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детей</a:t>
            </a:r>
            <a:r>
              <a:rPr sz="1600">
                <a:latin typeface="Times New Roman"/>
                <a:ea typeface="Times New Roman"/>
                <a:cs typeface="Times New Roman"/>
              </a:rPr>
              <a:t> </a:t>
            </a:r>
            <a:br>
              <a:rPr lang="ru-RU" sz="1600">
                <a:latin typeface="Times New Roman"/>
                <a:ea typeface="Times New Roman"/>
                <a:cs typeface="Times New Roman"/>
              </a:rPr>
            </a:br>
            <a:r>
              <a:rPr sz="1600">
                <a:latin typeface="Times New Roman"/>
                <a:ea typeface="Times New Roman"/>
                <a:cs typeface="Times New Roman"/>
              </a:rPr>
              <a:t>от</a:t>
            </a:r>
            <a:r>
              <a:rPr lang="ru-RU" sz="1600">
                <a:latin typeface="Times New Roman"/>
                <a:ea typeface="Times New Roman"/>
                <a:cs typeface="Times New Roman"/>
              </a:rPr>
              <a:t> </a:t>
            </a:r>
            <a:r>
              <a:rPr sz="1600">
                <a:latin typeface="Times New Roman"/>
                <a:ea typeface="Times New Roman"/>
                <a:cs typeface="Times New Roman"/>
              </a:rPr>
              <a:t>2024 </a:t>
            </a:r>
            <a:r>
              <a:rPr sz="1600">
                <a:latin typeface="Times New Roman"/>
                <a:ea typeface="Times New Roman"/>
                <a:cs typeface="Times New Roman"/>
              </a:rPr>
              <a:t>года</a:t>
            </a:r>
            <a:r>
              <a:rPr sz="1600">
                <a:latin typeface="Times New Roman"/>
                <a:ea typeface="Times New Roman"/>
                <a:cs typeface="Times New Roman"/>
              </a:rPr>
              <a:t>. </a:t>
            </a:r>
            <a:endParaRPr sz="16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438318312" name="Заголовок 1" hidden="0"/>
          <p:cNvSpPr>
            <a:spLocks noGrp="1"/>
          </p:cNvSpPr>
          <p:nvPr isPhoto="0" userDrawn="0"/>
        </p:nvSpPr>
        <p:spPr bwMode="auto">
          <a:xfrm>
            <a:off x="1888665" y="457200"/>
            <a:ext cx="9998901" cy="1143000"/>
          </a:xfrm>
        </p:spPr>
        <p:txBody>
          <a:bodyPr vertOverflow="overflow" horzOverflow="clip" vert="horz" wrap="square" lIns="91440" tIns="45720" rIns="91440" bIns="45720" numCol="1" spcCol="0" rtlCol="0" fromWordArt="0" anchor="ctr" anchorCtr="0" forceAA="0" compatLnSpc="0">
            <a:normAutofit/>
          </a:bodyPr>
          <a:lstStyle>
            <a:lvl1pPr algn="r" defTabSz="914400">
              <a:spcBef>
                <a:spcPts val="0"/>
              </a:spcBef>
              <a:buNone/>
              <a:defRPr sz="4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30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Наблюдение за соблюдением обязательных требований (мониторинг безопасности)</a:t>
            </a:r>
            <a:r>
              <a:rPr sz="3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в 2024 </a:t>
            </a:r>
            <a:r>
              <a:rPr sz="3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году</a:t>
            </a:r>
            <a:endParaRPr b="1">
              <a:latin typeface="Times New Roman"/>
              <a:ea typeface="Times New Roman"/>
              <a:cs typeface="Times New Roman"/>
            </a:endParaRPr>
          </a:p>
        </p:txBody>
      </p:sp>
      <p:pic>
        <p:nvPicPr>
          <p:cNvPr id="1314710053" name="Рисунок 5" descr="Герб.gif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341299" y="252137"/>
            <a:ext cx="802659" cy="956109"/>
          </a:xfrm>
          <a:prstGeom prst="rect">
            <a:avLst/>
          </a:prstGeom>
          <a:noFill/>
          <a:ln>
            <a:noFill/>
          </a:ln>
        </p:spPr>
      </p:pic>
      <p:sp>
        <p:nvSpPr>
          <p:cNvPr id="769728397" name="Прямоугольник 769728396" hidden="0"/>
          <p:cNvSpPr/>
          <p:nvPr isPhoto="0" userDrawn="0"/>
        </p:nvSpPr>
        <p:spPr bwMode="auto">
          <a:xfrm>
            <a:off x="341299" y="5612648"/>
            <a:ext cx="269361" cy="1036355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compatLnSpc="1">
            <a:prstTxWarp prst="textNoShape"/>
            <a:spAutoFit/>
          </a:bodyPr>
          <a:lstStyle/>
          <a:p>
            <a:pPr algn="ctr">
              <a:defRPr/>
            </a:pPr>
            <a:r>
              <a:rPr sz="6200" b="1">
                <a:ln w="12700"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4"/>
                </a:solidFill>
              </a:rPr>
              <a:t>!</a:t>
            </a:r>
            <a:endParaRPr sz="5400" b="1">
              <a:ln w="12700">
                <a:solidFill>
                  <a:schemeClr val="accent4">
                    <a:lumMod val="75000"/>
                  </a:schemeClr>
                </a:solidFill>
              </a:ln>
              <a:solidFill>
                <a:schemeClr val="accent4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Р7-Офис/7.1.1.35</Application>
  <DocSecurity>0</DocSecurity>
  <PresentationFormat>Широкоэкранный</PresentationFormat>
  <Paragraphs>0</Paragraphs>
  <Slides>9</Slides>
  <Notes>9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admin</dc:creator>
  <cp:keywords/>
  <dc:description/>
  <dc:identifier/>
  <dc:language/>
  <cp:lastModifiedBy/>
  <cp:revision>152</cp:revision>
  <dcterms:created xsi:type="dcterms:W3CDTF">2024-06-19T11:52:14Z</dcterms:created>
  <dcterms:modified xsi:type="dcterms:W3CDTF">2025-04-04T11:44:23Z</dcterms:modified>
  <cp:category/>
  <cp:contentStatus/>
  <cp:version/>
</cp:coreProperties>
</file>