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E7B127-71BD-4256-A7DF-6915EB8FAF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31EA6C-B6D6-4831-805A-C31E14497DC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98734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79660" y="2270124"/>
            <a:ext cx="10515600" cy="13255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4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Особенности заполнения реестра </a:t>
            </a:r>
            <a:endParaRPr sz="4400"/>
          </a:p>
          <a:p>
            <a:pPr algn="ctr">
              <a:defRPr/>
            </a:pPr>
            <a:r>
              <a:rPr lang="ru-RU" sz="4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организаций отдыха детей и их оздоровления Белгородской области</a:t>
            </a:r>
            <a:endParaRPr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2263790" name="Рисунок 50226378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2498" y="1156720"/>
            <a:ext cx="6381770" cy="5470089"/>
          </a:xfrm>
          <a:prstGeom prst="rect">
            <a:avLst/>
          </a:prstGeom>
        </p:spPr>
      </p:pic>
      <p:sp>
        <p:nvSpPr>
          <p:cNvPr id="182567919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</a:t>
            </a:r>
            <a:r>
              <a:rPr lang="ru-RU" sz="3400" b="1"/>
              <a:t>10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Даты проведения смен»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69465620" name=" 669465619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03961159" name="Прямоугольник 12" hidden="0"/>
          <p:cNvSpPr/>
          <p:nvPr isPhoto="0" userDrawn="0"/>
        </p:nvSpPr>
        <p:spPr bwMode="auto">
          <a:xfrm>
            <a:off x="7972354" y="2239445"/>
            <a:ext cx="3947877" cy="27241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2635358" name="TextBox 222635357" hidden="0"/>
          <p:cNvSpPr txBox="1"/>
          <p:nvPr isPhoto="0" userDrawn="0"/>
        </p:nvSpPr>
        <p:spPr bwMode="auto">
          <a:xfrm>
            <a:off x="8194294" y="2340420"/>
            <a:ext cx="3653115" cy="21945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«1 смена 01.06.2024-21.06.2024</a:t>
            </a:r>
            <a:endParaRPr/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 смена 02.08.2024-22.08.2024»</a:t>
            </a:r>
            <a:endParaRPr/>
          </a:p>
          <a:p>
            <a:pPr algn="just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«деятельность временно прекращена, приказ от ______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_____ »</a:t>
            </a:r>
            <a:endParaRPr/>
          </a:p>
        </p:txBody>
      </p:sp>
      <p:sp>
        <p:nvSpPr>
          <p:cNvPr id="1407853796" name=" 1407853795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44914244" name=" 544914243" hidden="0"/>
          <p:cNvSpPr/>
          <p:nvPr isPhoto="0" userDrawn="0"/>
        </p:nvSpPr>
        <p:spPr bwMode="auto">
          <a:xfrm>
            <a:off x="5878559" y="5551730"/>
            <a:ext cx="18000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82610608" name=" 1982610607" hidden="0"/>
          <p:cNvSpPr/>
          <p:nvPr isPhoto="0" userDrawn="0"/>
        </p:nvSpPr>
        <p:spPr bwMode="auto">
          <a:xfrm>
            <a:off x="6058560" y="4707655"/>
            <a:ext cx="18646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80369508" name="Овал 680369507" hidden="0"/>
          <p:cNvSpPr/>
          <p:nvPr isPhoto="0" userDrawn="0"/>
        </p:nvSpPr>
        <p:spPr bwMode="auto">
          <a:xfrm>
            <a:off x="5108081" y="1616783"/>
            <a:ext cx="770477" cy="1245323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44264152" name="Прямоугольник 144264151" hidden="0"/>
          <p:cNvSpPr/>
          <p:nvPr isPhoto="0" userDrawn="0"/>
        </p:nvSpPr>
        <p:spPr bwMode="auto">
          <a:xfrm>
            <a:off x="4976244" y="3162580"/>
            <a:ext cx="902313" cy="1910869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709820" name=" 1276709819" hidden="0"/>
          <p:cNvSpPr/>
          <p:nvPr isPhoto="0" userDrawn="0"/>
        </p:nvSpPr>
        <p:spPr bwMode="auto">
          <a:xfrm>
            <a:off x="6151792" y="7999476"/>
            <a:ext cx="18166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17366953" name="Прямоугольник 617366952" hidden="0"/>
          <p:cNvSpPr/>
          <p:nvPr isPhoto="0" userDrawn="0"/>
        </p:nvSpPr>
        <p:spPr bwMode="auto">
          <a:xfrm>
            <a:off x="4976244" y="5734627"/>
            <a:ext cx="902313" cy="581464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72793" name=" 148872792" hidden="0"/>
          <p:cNvSpPr/>
          <p:nvPr isPhoto="0" userDrawn="0"/>
        </p:nvSpPr>
        <p:spPr bwMode="auto">
          <a:xfrm>
            <a:off x="6921058" y="3162580"/>
            <a:ext cx="20339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458652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1</a:t>
            </a:r>
            <a:r>
              <a:rPr lang="ru-RU" sz="3400" b="1"/>
              <a:t>1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Средняя стоимость 1 дня пребывания </a:t>
            </a:r>
            <a:b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в организации отдыха детей 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82537674" name=" 882537673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5821631" name="Прямоугольник 12" hidden="0"/>
          <p:cNvSpPr/>
          <p:nvPr isPhoto="0" userDrawn="0"/>
        </p:nvSpPr>
        <p:spPr bwMode="auto">
          <a:xfrm>
            <a:off x="7972354" y="2239445"/>
            <a:ext cx="3947877" cy="17740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66853759" name="TextBox 1966853758" hidden="0"/>
          <p:cNvSpPr txBox="1"/>
          <p:nvPr isPhoto="0" userDrawn="0"/>
        </p:nvSpPr>
        <p:spPr bwMode="auto">
          <a:xfrm>
            <a:off x="8183495" y="2340420"/>
            <a:ext cx="3527321" cy="16459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«170 р.»</a:t>
            </a:r>
            <a:endParaRPr/>
          </a:p>
          <a:p>
            <a:pPr algn="ctr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«1 смена - 170 р.</a:t>
            </a:r>
            <a:endParaRPr/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 смена - 230 р.»</a:t>
            </a:r>
            <a:endParaRPr/>
          </a:p>
        </p:txBody>
      </p:sp>
      <p:sp>
        <p:nvSpPr>
          <p:cNvPr id="1157536879" name=" 1157536878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49066205" name=" 949066204" hidden="0"/>
          <p:cNvSpPr/>
          <p:nvPr isPhoto="0" userDrawn="0"/>
        </p:nvSpPr>
        <p:spPr bwMode="auto">
          <a:xfrm>
            <a:off x="6792539" y="2239445"/>
            <a:ext cx="15355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21820793" name="Рисунок 1921820792" hidden="0"/>
          <p:cNvPicPr>
            <a:picLocks noChangeAspect="1"/>
          </p:cNvPicPr>
          <p:nvPr isPhoto="0" userDrawn="0"/>
        </p:nvPicPr>
        <p:blipFill>
          <a:blip r:embed="rId2"/>
          <a:srcRect l="13190" t="0" r="0" b="0"/>
          <a:stretch/>
        </p:blipFill>
        <p:spPr bwMode="auto">
          <a:xfrm>
            <a:off x="1619271" y="1325776"/>
            <a:ext cx="5234155" cy="5199354"/>
          </a:xfrm>
          <a:prstGeom prst="rect">
            <a:avLst/>
          </a:prstGeom>
        </p:spPr>
      </p:pic>
      <p:sp>
        <p:nvSpPr>
          <p:cNvPr id="509807137" name="Овал 509807136" hidden="0"/>
          <p:cNvSpPr/>
          <p:nvPr isPhoto="0" userDrawn="0"/>
        </p:nvSpPr>
        <p:spPr bwMode="auto">
          <a:xfrm>
            <a:off x="3647727" y="1813807"/>
            <a:ext cx="699575" cy="1582868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354053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1</a:t>
            </a:r>
            <a:r>
              <a:rPr lang="ru-RU" sz="3400" b="1"/>
              <a:t>2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Возрастная категория детей, принимаемых в организацию отдыха детей 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130351350" name=" 2130351349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97281924" name="Прямоугольник 12" hidden="0"/>
          <p:cNvSpPr/>
          <p:nvPr isPhoto="0" userDrawn="0"/>
        </p:nvSpPr>
        <p:spPr bwMode="auto">
          <a:xfrm>
            <a:off x="7972354" y="2239444"/>
            <a:ext cx="3947877" cy="140557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0870705" name="TextBox 1150870704" hidden="0"/>
          <p:cNvSpPr txBox="1"/>
          <p:nvPr isPhoto="0" userDrawn="0"/>
        </p:nvSpPr>
        <p:spPr bwMode="auto">
          <a:xfrm>
            <a:off x="7972354" y="2320815"/>
            <a:ext cx="3947877" cy="133113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 6 лет до 17 лет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или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6 - 17 лет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/>
          </a:p>
        </p:txBody>
      </p:sp>
      <p:sp>
        <p:nvSpPr>
          <p:cNvPr id="2069087558" name=" 2069087557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82021414" name=" 1382021413" hidden="0"/>
          <p:cNvSpPr/>
          <p:nvPr isPhoto="0" userDrawn="0"/>
        </p:nvSpPr>
        <p:spPr bwMode="auto">
          <a:xfrm>
            <a:off x="6191720" y="3143811"/>
            <a:ext cx="17691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08682995" name="Рисунок 150868299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23160" y="1407343"/>
            <a:ext cx="7234986" cy="4992856"/>
          </a:xfrm>
          <a:prstGeom prst="rect">
            <a:avLst/>
          </a:prstGeom>
        </p:spPr>
      </p:pic>
      <p:sp>
        <p:nvSpPr>
          <p:cNvPr id="51315537" name="Овал 51315536" hidden="0"/>
          <p:cNvSpPr/>
          <p:nvPr isPhoto="0" userDrawn="0"/>
        </p:nvSpPr>
        <p:spPr bwMode="auto">
          <a:xfrm>
            <a:off x="4874415" y="1681521"/>
            <a:ext cx="842537" cy="1582868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928502087" name="Прямоугольник 928502086" hidden="0"/>
          <p:cNvSpPr/>
          <p:nvPr isPhoto="0" userDrawn="0"/>
        </p:nvSpPr>
        <p:spPr bwMode="auto">
          <a:xfrm>
            <a:off x="4976140" y="3370959"/>
            <a:ext cx="610339" cy="2103603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91061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1</a:t>
            </a:r>
            <a:r>
              <a:rPr lang="ru-RU" sz="3400" b="1"/>
              <a:t>3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Информация о проживании и питании детей в организации отдыха детей 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55576838" name=" 1155576837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79391913" name="Прямоугольник 12" hidden="0"/>
          <p:cNvSpPr/>
          <p:nvPr isPhoto="0" userDrawn="0"/>
        </p:nvSpPr>
        <p:spPr bwMode="auto">
          <a:xfrm>
            <a:off x="7972354" y="2239445"/>
            <a:ext cx="3947877" cy="342180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116353" name="TextBox 137116352" hidden="0"/>
          <p:cNvSpPr txBox="1"/>
          <p:nvPr isPhoto="0" userDrawn="0"/>
        </p:nvSpPr>
        <p:spPr bwMode="auto">
          <a:xfrm>
            <a:off x="8060169" y="2340420"/>
            <a:ext cx="3772496" cy="31893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«Без проживания. Организовано 2-х разовое питание»</a:t>
            </a:r>
            <a:endParaRPr/>
          </a:p>
          <a:p>
            <a:pPr algn="just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«Проживание в 5 оборудованных корпусах по 5 человек в комнате. В каждой комнате имеется туалет, умывальник. Душ на этаже. Организовано 5-ти разовое питание в 1 смену»</a:t>
            </a:r>
            <a:endParaRPr/>
          </a:p>
        </p:txBody>
      </p:sp>
      <p:sp>
        <p:nvSpPr>
          <p:cNvPr id="768454233" name=" 768454232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96403128" name=" 896403127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995359073" name="Рисунок 99535907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80095" y="1671010"/>
            <a:ext cx="7025408" cy="5063163"/>
          </a:xfrm>
          <a:prstGeom prst="rect">
            <a:avLst/>
          </a:prstGeom>
        </p:spPr>
      </p:pic>
      <p:sp>
        <p:nvSpPr>
          <p:cNvPr id="1743524620" name="Овал 1743524619" hidden="0"/>
          <p:cNvSpPr/>
          <p:nvPr isPhoto="0" userDrawn="0"/>
        </p:nvSpPr>
        <p:spPr bwMode="auto">
          <a:xfrm>
            <a:off x="3736964" y="2817952"/>
            <a:ext cx="1914247" cy="947774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920540006" name="Прямоугольник 1920540005" hidden="0"/>
          <p:cNvSpPr/>
          <p:nvPr isPhoto="0" userDrawn="0"/>
        </p:nvSpPr>
        <p:spPr bwMode="auto">
          <a:xfrm>
            <a:off x="3683912" y="4149079"/>
            <a:ext cx="1747788" cy="2462205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15699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1</a:t>
            </a:r>
            <a:r>
              <a:rPr lang="ru-RU" sz="3400" b="1"/>
              <a:t>4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Наличие оборудованного места для купания»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65340132" name=" 665340131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07072016" name="Прямоугольник 12" hidden="0"/>
          <p:cNvSpPr/>
          <p:nvPr isPhoto="0" userDrawn="0"/>
        </p:nvSpPr>
        <p:spPr bwMode="auto">
          <a:xfrm>
            <a:off x="7972354" y="2239445"/>
            <a:ext cx="3947877" cy="147261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39431445" name="TextBox 1839431444" hidden="0"/>
          <p:cNvSpPr txBox="1"/>
          <p:nvPr isPhoto="0" userDrawn="0"/>
        </p:nvSpPr>
        <p:spPr bwMode="auto">
          <a:xfrm>
            <a:off x="8157305" y="2340420"/>
            <a:ext cx="3597626" cy="1219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«да, стационарный бассейн»</a:t>
            </a:r>
            <a:endParaRPr/>
          </a:p>
          <a:p>
            <a:pPr>
              <a:defRPr/>
            </a:pPr>
            <a:endParaRPr sz="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«нет»</a:t>
            </a:r>
            <a:endParaRPr/>
          </a:p>
        </p:txBody>
      </p:sp>
      <p:sp>
        <p:nvSpPr>
          <p:cNvPr id="971446153" name=" 971446152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07714301" name=" 407714300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08031163" name="Рисунок 140803116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93567" y="1783544"/>
            <a:ext cx="6548227" cy="4518277"/>
          </a:xfrm>
          <a:prstGeom prst="rect">
            <a:avLst/>
          </a:prstGeom>
        </p:spPr>
      </p:pic>
      <p:sp>
        <p:nvSpPr>
          <p:cNvPr id="758460879" name="Овал 758460878" hidden="0"/>
          <p:cNvSpPr/>
          <p:nvPr isPhoto="0" userDrawn="0"/>
        </p:nvSpPr>
        <p:spPr bwMode="auto">
          <a:xfrm>
            <a:off x="3647728" y="1976787"/>
            <a:ext cx="671360" cy="1380205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870777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3000" b="1"/>
              <a:t>Графа 1</a:t>
            </a:r>
            <a:r>
              <a:rPr lang="ru-RU" sz="3000" b="1"/>
              <a:t>5</a:t>
            </a:r>
            <a:r>
              <a:rPr sz="3000" b="1"/>
              <a:t> «</a:t>
            </a:r>
            <a:r>
              <a:rPr lang="ru-RU" sz="3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Дата ввода используемых организацией отдыха детей и их оздоровления объектов (для организаций стационарного типа) и дата проведения капитального ремонта»</a:t>
            </a:r>
            <a:endParaRPr sz="38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67169548" name=" 2067169547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05408981" name="Прямоугольник 12" hidden="0"/>
          <p:cNvSpPr/>
          <p:nvPr isPhoto="0" userDrawn="0"/>
        </p:nvSpPr>
        <p:spPr bwMode="auto">
          <a:xfrm>
            <a:off x="7972354" y="2239445"/>
            <a:ext cx="3947877" cy="260741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818499" name="TextBox 297818498" hidden="0"/>
          <p:cNvSpPr txBox="1"/>
          <p:nvPr isPhoto="0" userDrawn="0"/>
        </p:nvSpPr>
        <p:spPr bwMode="auto">
          <a:xfrm>
            <a:off x="8046334" y="2340420"/>
            <a:ext cx="3810395" cy="2468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«5 корпусов - 2014 г. ,  столовая, медпункт, конференц-зал, летняя эстрада - 2015 г.»</a:t>
            </a:r>
            <a:endParaRPr/>
          </a:p>
          <a:p>
            <a:pPr algn="just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«здание школы - 1985 г. (капитальный ремонт 2020 г.), столовая - 2005 г.»</a:t>
            </a:r>
            <a:endParaRPr/>
          </a:p>
        </p:txBody>
      </p:sp>
      <p:sp>
        <p:nvSpPr>
          <p:cNvPr id="38586722" name=" 38586721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78712665" name=" 1278712664" hidden="0"/>
          <p:cNvSpPr/>
          <p:nvPr isPhoto="0" userDrawn="0"/>
        </p:nvSpPr>
        <p:spPr bwMode="auto">
          <a:xfrm>
            <a:off x="6825182" y="3422161"/>
            <a:ext cx="19175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24536678" name="Рисунок 202453667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56622" y="1549329"/>
            <a:ext cx="6092843" cy="4904345"/>
          </a:xfrm>
          <a:prstGeom prst="rect">
            <a:avLst/>
          </a:prstGeom>
        </p:spPr>
      </p:pic>
      <p:sp>
        <p:nvSpPr>
          <p:cNvPr id="1336204553" name="Прямоугольник 1336204552" hidden="0"/>
          <p:cNvSpPr/>
          <p:nvPr isPhoto="0" userDrawn="0"/>
        </p:nvSpPr>
        <p:spPr bwMode="auto">
          <a:xfrm>
            <a:off x="5256496" y="4725509"/>
            <a:ext cx="1664561" cy="545606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10548224" name="Овал 1410548223" hidden="0"/>
          <p:cNvSpPr/>
          <p:nvPr isPhoto="0" userDrawn="0"/>
        </p:nvSpPr>
        <p:spPr bwMode="auto">
          <a:xfrm>
            <a:off x="4170653" y="1385513"/>
            <a:ext cx="981191" cy="1971479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268347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32911" y="59951"/>
            <a:ext cx="11708374" cy="132556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3800" b="1"/>
              <a:t>Графа 1</a:t>
            </a:r>
            <a:r>
              <a:rPr lang="ru-RU" sz="3800" b="1"/>
              <a:t>6</a:t>
            </a:r>
            <a:r>
              <a:rPr sz="3800" b="1"/>
              <a:t> «</a:t>
            </a:r>
            <a:r>
              <a:rPr lang="ru-RU" sz="38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Информация о наличии санитарно-эпидемиологического заключения, </a:t>
            </a:r>
            <a:br>
              <a:rPr lang="ru-RU" sz="38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38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включая дату выдачи заключения»</a:t>
            </a:r>
            <a:endParaRPr sz="38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67256917" name=" 767256916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46969335" name="Прямоугольник 12" hidden="0"/>
          <p:cNvSpPr/>
          <p:nvPr isPhoto="0" userDrawn="0"/>
        </p:nvSpPr>
        <p:spPr bwMode="auto">
          <a:xfrm>
            <a:off x="8018591" y="2340420"/>
            <a:ext cx="3947877" cy="114591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18732042" name="TextBox 1918732041" hidden="0"/>
          <p:cNvSpPr txBox="1"/>
          <p:nvPr isPhoto="0" userDrawn="0"/>
        </p:nvSpPr>
        <p:spPr bwMode="auto">
          <a:xfrm>
            <a:off x="8169624" y="2340420"/>
            <a:ext cx="3553371" cy="10973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««31.БО.10.000.М.000355.07.24 от 15.09.2024 г.»»</a:t>
            </a:r>
            <a:endParaRPr/>
          </a:p>
        </p:txBody>
      </p:sp>
      <p:sp>
        <p:nvSpPr>
          <p:cNvPr id="1770664150" name=" 1770664149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24395322" name=" 224395321" hidden="0"/>
          <p:cNvSpPr/>
          <p:nvPr isPhoto="0" userDrawn="0"/>
        </p:nvSpPr>
        <p:spPr bwMode="auto">
          <a:xfrm>
            <a:off x="6301472" y="3437736"/>
            <a:ext cx="19619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48421073" name="Рисунок 154842107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2912" y="1489299"/>
            <a:ext cx="7482232" cy="5049224"/>
          </a:xfrm>
          <a:prstGeom prst="rect">
            <a:avLst/>
          </a:prstGeom>
        </p:spPr>
      </p:pic>
      <p:sp>
        <p:nvSpPr>
          <p:cNvPr id="409105018" name="Овал 409105017" hidden="0"/>
          <p:cNvSpPr/>
          <p:nvPr isPhoto="0" userDrawn="0"/>
        </p:nvSpPr>
        <p:spPr bwMode="auto">
          <a:xfrm>
            <a:off x="4717207" y="1489299"/>
            <a:ext cx="1368641" cy="1728855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77799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2900" b="1"/>
              <a:t>Графа</a:t>
            </a:r>
            <a:r>
              <a:rPr sz="2900" b="1"/>
              <a:t> 1</a:t>
            </a:r>
            <a:r>
              <a:rPr lang="ru-RU" sz="2900" b="1"/>
              <a:t>7</a:t>
            </a:r>
            <a:r>
              <a:rPr sz="2900" b="1"/>
              <a:t> «</a:t>
            </a:r>
            <a:r>
              <a:rPr lang="ru-RU" sz="29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Информация о результатах проведения органами, осуществляющими государственный контроль (надзор), плановых и внеплановых проверок в текущем году (при наличии) и в предыдущем году»</a:t>
            </a:r>
            <a:endParaRPr sz="29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29962115" name=" 429962114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5894775" name="Прямоугольник 12" hidden="0"/>
          <p:cNvSpPr/>
          <p:nvPr isPhoto="0" userDrawn="0"/>
        </p:nvSpPr>
        <p:spPr bwMode="auto">
          <a:xfrm>
            <a:off x="7972354" y="1726973"/>
            <a:ext cx="3947877" cy="384051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85452848" name="TextBox 1885452847" hidden="0"/>
          <p:cNvSpPr txBox="1"/>
          <p:nvPr isPhoto="0" userDrawn="0"/>
        </p:nvSpPr>
        <p:spPr bwMode="auto">
          <a:xfrm>
            <a:off x="8043193" y="1726973"/>
            <a:ext cx="3877180" cy="38405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«Управление Федеральной службы по надзору в сфере защиты прав потребителя и благополучия человека по Белгородской области, акт выездной плановой проверки от 02 августа 2024г. № 95, предписание об устранении выявленных нарушений обязательных требований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17 июля 2023г. № 136/125. Замечания устранены, предписание исполнено»</a:t>
            </a:r>
            <a:endParaRPr/>
          </a:p>
        </p:txBody>
      </p:sp>
      <p:sp>
        <p:nvSpPr>
          <p:cNvPr id="1565149962" name=" 1565149961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45002860" name=" 1745002859" hidden="0"/>
          <p:cNvSpPr/>
          <p:nvPr isPhoto="0" userDrawn="0"/>
        </p:nvSpPr>
        <p:spPr bwMode="auto">
          <a:xfrm>
            <a:off x="6597393" y="2713194"/>
            <a:ext cx="17407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93135620" name="Рисунок 1393135619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28832" y="1642821"/>
            <a:ext cx="6326286" cy="5064930"/>
          </a:xfrm>
          <a:prstGeom prst="rect">
            <a:avLst/>
          </a:prstGeom>
        </p:spPr>
      </p:pic>
      <p:sp>
        <p:nvSpPr>
          <p:cNvPr id="1616810951" name="Овал 1616810950" hidden="0"/>
          <p:cNvSpPr/>
          <p:nvPr isPhoto="0" userDrawn="0"/>
        </p:nvSpPr>
        <p:spPr bwMode="auto">
          <a:xfrm>
            <a:off x="3935760" y="1525849"/>
            <a:ext cx="1644396" cy="1738543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10146247" name="Прямоугольник 210146246" hidden="0"/>
          <p:cNvSpPr/>
          <p:nvPr isPhoto="0" userDrawn="0"/>
        </p:nvSpPr>
        <p:spPr bwMode="auto">
          <a:xfrm>
            <a:off x="4088372" y="3429000"/>
            <a:ext cx="1257670" cy="1777382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9885730" name="Прямоугольник 509885729" hidden="0"/>
          <p:cNvSpPr/>
          <p:nvPr isPhoto="0" userDrawn="0"/>
        </p:nvSpPr>
        <p:spPr bwMode="auto">
          <a:xfrm>
            <a:off x="5346043" y="4734757"/>
            <a:ext cx="1575015" cy="305169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83728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1</a:t>
            </a:r>
            <a:r>
              <a:rPr lang="ru-RU" sz="3400" b="1"/>
              <a:t>8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Информация о наличии лицензии на осуществление медицинской деятельности»</a:t>
            </a:r>
            <a:endParaRPr sz="38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22333091" name=" 1122333090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60005192" name="Прямоугольник 12" hidden="0"/>
          <p:cNvSpPr/>
          <p:nvPr isPhoto="0" userDrawn="0"/>
        </p:nvSpPr>
        <p:spPr bwMode="auto">
          <a:xfrm>
            <a:off x="7972354" y="1999009"/>
            <a:ext cx="3947877" cy="278168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4509304" name="TextBox 1284509303" hidden="0"/>
          <p:cNvSpPr txBox="1"/>
          <p:nvPr isPhoto="0" userDrawn="0"/>
        </p:nvSpPr>
        <p:spPr bwMode="auto">
          <a:xfrm>
            <a:off x="8146505" y="2037461"/>
            <a:ext cx="3691584" cy="2743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«Лицензия № ЛО-31-01-003141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15 декабря 2020 г.»</a:t>
            </a:r>
            <a:endParaRPr/>
          </a:p>
          <a:p>
            <a:pPr algn="just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«Договор на медицинское обслуживание с ОГБУЗ «Детская областная клиническая больница»  от 09.01.2024 г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119»</a:t>
            </a:r>
            <a:endParaRPr/>
          </a:p>
        </p:txBody>
      </p:sp>
      <p:sp>
        <p:nvSpPr>
          <p:cNvPr id="1756670357" name=" 1756670356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39321866" name=" 239321865" hidden="0"/>
          <p:cNvSpPr/>
          <p:nvPr isPhoto="0" userDrawn="0"/>
        </p:nvSpPr>
        <p:spPr bwMode="auto">
          <a:xfrm>
            <a:off x="6285083" y="3680275"/>
            <a:ext cx="18902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55990368" name="Рисунок 35599036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16523" y="1642821"/>
            <a:ext cx="7465707" cy="4572193"/>
          </a:xfrm>
          <a:prstGeom prst="rect">
            <a:avLst/>
          </a:prstGeom>
        </p:spPr>
      </p:pic>
      <p:sp>
        <p:nvSpPr>
          <p:cNvPr id="1505456189" name="Овал 1505456188" hidden="0"/>
          <p:cNvSpPr/>
          <p:nvPr isPhoto="0" userDrawn="0"/>
        </p:nvSpPr>
        <p:spPr bwMode="auto">
          <a:xfrm>
            <a:off x="4383347" y="1923495"/>
            <a:ext cx="1554540" cy="1026480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8122606" name="Прямоугольник 8122605" hidden="0"/>
          <p:cNvSpPr/>
          <p:nvPr isPhoto="0" userDrawn="0"/>
        </p:nvSpPr>
        <p:spPr bwMode="auto">
          <a:xfrm>
            <a:off x="4273326" y="3483983"/>
            <a:ext cx="1664561" cy="2147788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672534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19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Информация о наличии лицензии на осуществление образовательной деятельности»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03777123" name=" 1103777122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17886519" name="Прямоугольник 12" hidden="0"/>
          <p:cNvSpPr/>
          <p:nvPr isPhoto="0" userDrawn="0"/>
        </p:nvSpPr>
        <p:spPr bwMode="auto">
          <a:xfrm>
            <a:off x="7953859" y="2239445"/>
            <a:ext cx="3966372" cy="214317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512043" name="TextBox 634512042" hidden="0"/>
          <p:cNvSpPr txBox="1"/>
          <p:nvPr isPhoto="0" userDrawn="0"/>
        </p:nvSpPr>
        <p:spPr bwMode="auto">
          <a:xfrm>
            <a:off x="7953859" y="2340420"/>
            <a:ext cx="3800856" cy="2042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«№ Л035-01234-31/00235193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01.02.2016г.»</a:t>
            </a:r>
            <a:endParaRPr/>
          </a:p>
          <a:p>
            <a:pPr algn="just">
              <a:defRPr/>
            </a:pPr>
            <a:endParaRPr sz="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«Договор на осуществление образовательной деятельности  с МБОУ СОШ  от 01.09.2024 г. № 2»</a:t>
            </a:r>
            <a:endParaRPr/>
          </a:p>
        </p:txBody>
      </p:sp>
      <p:sp>
        <p:nvSpPr>
          <p:cNvPr id="2147037761" name=" 2147037760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26209850" name=" 226209849" hidden="0"/>
          <p:cNvSpPr/>
          <p:nvPr isPhoto="0" userDrawn="0"/>
        </p:nvSpPr>
        <p:spPr bwMode="auto">
          <a:xfrm>
            <a:off x="6385646" y="3361518"/>
            <a:ext cx="19807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07657738" name="Рисунок 50765773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7085" y="1451743"/>
            <a:ext cx="7388538" cy="5332468"/>
          </a:xfrm>
          <a:prstGeom prst="rect">
            <a:avLst/>
          </a:prstGeom>
        </p:spPr>
      </p:pic>
      <p:sp>
        <p:nvSpPr>
          <p:cNvPr id="1258539976" name="Овал 1258539975" hidden="0"/>
          <p:cNvSpPr/>
          <p:nvPr isPhoto="0" userDrawn="0"/>
        </p:nvSpPr>
        <p:spPr bwMode="auto">
          <a:xfrm>
            <a:off x="4578493" y="1385514"/>
            <a:ext cx="1535097" cy="1758658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54330983" name="Прямоугольник 54330982" hidden="0"/>
          <p:cNvSpPr/>
          <p:nvPr isPhoto="0" userDrawn="0"/>
        </p:nvSpPr>
        <p:spPr bwMode="auto">
          <a:xfrm>
            <a:off x="6141062" y="3892931"/>
            <a:ext cx="1664561" cy="1775532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776686" name="Прямоугольник 1876776685" hidden="0"/>
          <p:cNvSpPr/>
          <p:nvPr isPhoto="0" userDrawn="0"/>
        </p:nvSpPr>
        <p:spPr bwMode="auto">
          <a:xfrm>
            <a:off x="4527158" y="3311031"/>
            <a:ext cx="1466214" cy="3532172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018373" name="Прямоугольник 779018372" hidden="0"/>
          <p:cNvSpPr/>
          <p:nvPr isPhoto="0" userDrawn="0"/>
        </p:nvSpPr>
        <p:spPr bwMode="auto">
          <a:xfrm>
            <a:off x="9035825" y="2802014"/>
            <a:ext cx="2802014" cy="342158"/>
          </a:xfrm>
          <a:prstGeom prst="rect">
            <a:avLst/>
          </a:prstGeom>
          <a:solidFill>
            <a:srgbClr val="00B050">
              <a:alpha val="15999"/>
            </a:srgbClr>
          </a:solidFill>
          <a:ln w="19049" cap="flat" cmpd="sng" algn="ctr">
            <a:solidFill>
              <a:srgbClr val="00B05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29363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6892" y="254153"/>
            <a:ext cx="11625145" cy="13255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3800" b="1"/>
              <a:t>Графа 2 «</a:t>
            </a:r>
            <a:r>
              <a:rPr lang="ru-RU" sz="38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Полное и сокращенное (если имеется) наименование организации отдыха детей и их оздоровления»</a:t>
            </a:r>
            <a:endParaRPr sz="38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99606219" name=" 399606218" hidden="0"/>
          <p:cNvSpPr/>
          <p:nvPr isPhoto="0" userDrawn="0"/>
        </p:nvSpPr>
        <p:spPr bwMode="auto">
          <a:xfrm>
            <a:off x="6597393" y="4780698"/>
            <a:ext cx="152973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73860476" name="Прямоугольник 12" hidden="0"/>
          <p:cNvSpPr/>
          <p:nvPr isPhoto="0" userDrawn="0"/>
        </p:nvSpPr>
        <p:spPr bwMode="auto">
          <a:xfrm>
            <a:off x="7848323" y="1485122"/>
            <a:ext cx="4183714" cy="345604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25036350" name="TextBox 1425036349" hidden="0"/>
          <p:cNvSpPr txBox="1"/>
          <p:nvPr isPhoto="0" userDrawn="0"/>
        </p:nvSpPr>
        <p:spPr bwMode="auto">
          <a:xfrm>
            <a:off x="7965162" y="1484784"/>
            <a:ext cx="4055300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/>
          </a:p>
        </p:txBody>
      </p:sp>
      <p:sp>
        <p:nvSpPr>
          <p:cNvPr id="97471613" name="TextBox 97471612" hidden="0"/>
          <p:cNvSpPr txBox="1"/>
          <p:nvPr isPhoto="0" userDrawn="0"/>
        </p:nvSpPr>
        <p:spPr bwMode="auto">
          <a:xfrm>
            <a:off x="7848323" y="1911201"/>
            <a:ext cx="4033852" cy="3139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61850" indent="-261850" algn="just">
              <a:buFont typeface="Arial"/>
              <a:buChar char="–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«Муниципальное бюджетное общеобразовательное учреждение «Средняя общеобразовательная школа» (МБОУ СОШ) </a:t>
            </a:r>
            <a:endParaRPr/>
          </a:p>
          <a:p>
            <a:pPr marL="271463" algn="just">
              <a:defRPr/>
            </a:pPr>
            <a:r>
              <a:rPr lang="ru-RU" sz="1400" b="0" i="1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(в случае если лагерь организован общеобразовательной организацией (пришкольный лагерь) и не является отдельным структурным подразделением)</a:t>
            </a:r>
            <a:endParaRPr sz="1400" b="0" i="1" u="none" strike="noStrike" cap="none" spc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261850" indent="-261850" algn="just">
              <a:buFont typeface="Arial"/>
              <a:buChar char="–"/>
              <a:defRPr/>
            </a:pPr>
            <a:endParaRPr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61850" indent="-261850" algn="just">
              <a:buFont typeface="Arial"/>
              <a:buChar char="–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«Муниципальное бюджетное учреждение «Детский загородный оздоровительный лагерь «Радуга» (МБУ  ДЗОЛ «Радуга») 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3626850" name=" 173626849" hidden="0"/>
          <p:cNvSpPr/>
          <p:nvPr isPhoto="0" userDrawn="0"/>
        </p:nvSpPr>
        <p:spPr bwMode="auto">
          <a:xfrm>
            <a:off x="6327907" y="6258692"/>
            <a:ext cx="21688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126096623" name="Рисунок 2126096622" hidden="0"/>
          <p:cNvPicPr>
            <a:picLocks noChangeAspect="1"/>
          </p:cNvPicPr>
          <p:nvPr isPhoto="0" userDrawn="0"/>
        </p:nvPicPr>
        <p:blipFill>
          <a:blip r:embed="rId2"/>
          <a:srcRect l="0" t="0" r="9125" b="0"/>
          <a:stretch/>
        </p:blipFill>
        <p:spPr bwMode="auto">
          <a:xfrm>
            <a:off x="692259" y="1579716"/>
            <a:ext cx="6170385" cy="5113818"/>
          </a:xfrm>
          <a:prstGeom prst="rect">
            <a:avLst/>
          </a:prstGeom>
        </p:spPr>
      </p:pic>
      <p:sp>
        <p:nvSpPr>
          <p:cNvPr id="1541592489" name="Овал 1541592488" hidden="0"/>
          <p:cNvSpPr/>
          <p:nvPr isPhoto="0" userDrawn="0"/>
        </p:nvSpPr>
        <p:spPr bwMode="auto">
          <a:xfrm>
            <a:off x="1027426" y="1840266"/>
            <a:ext cx="1868009" cy="1109719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796558145" name="Прямоугольник 1184860582" hidden="0"/>
          <p:cNvSpPr/>
          <p:nvPr isPhoto="0" userDrawn="0"/>
        </p:nvSpPr>
        <p:spPr bwMode="auto">
          <a:xfrm>
            <a:off x="2950922" y="3819247"/>
            <a:ext cx="2015969" cy="2311893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318930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3000" b="1"/>
              <a:t>Графа 20 «</a:t>
            </a:r>
            <a:r>
              <a:rPr lang="ru-RU" sz="3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Обеспечение в организации отдыха детей и их оздоровления доступности услуг для детей-инвалидов </a:t>
            </a:r>
            <a:br>
              <a:rPr lang="ru-RU" sz="3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3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 детей с ограниченными возможностями здоровья»</a:t>
            </a:r>
            <a:endParaRPr sz="30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8614298" name=" 108614297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97024588" name="Прямоугольник 12" hidden="0"/>
          <p:cNvSpPr/>
          <p:nvPr isPhoto="0" userDrawn="0"/>
        </p:nvSpPr>
        <p:spPr bwMode="auto">
          <a:xfrm>
            <a:off x="7972354" y="2239445"/>
            <a:ext cx="3947877" cy="172776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0656390" name="TextBox 1360656389" hidden="0"/>
          <p:cNvSpPr txBox="1"/>
          <p:nvPr isPhoto="0" userDrawn="0"/>
        </p:nvSpPr>
        <p:spPr bwMode="auto">
          <a:xfrm>
            <a:off x="8079682" y="2277453"/>
            <a:ext cx="3840549" cy="1615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«доступен» </a:t>
            </a:r>
            <a:endParaRPr/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«не доступен»</a:t>
            </a:r>
            <a:endParaRPr/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«доступен частично» </a:t>
            </a:r>
            <a:endParaRPr lang="ru-RU" sz="1600" b="1" i="0" u="none" strike="noStrike" cap="none" spc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600" b="0" i="1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(указать категорию детей-инвалидов)</a:t>
            </a:r>
            <a:endParaRPr sz="1600" b="1" i="0" u="none" strike="noStrike" cap="none" spc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6899630" name=" 246899629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93026906" name=" 1193026905" hidden="0"/>
          <p:cNvSpPr/>
          <p:nvPr isPhoto="0" userDrawn="0"/>
        </p:nvSpPr>
        <p:spPr bwMode="auto">
          <a:xfrm>
            <a:off x="5968559" y="3710031"/>
            <a:ext cx="18125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92363516" name="Рисунок 9236351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1971489"/>
            <a:ext cx="7972354" cy="4223046"/>
          </a:xfrm>
          <a:prstGeom prst="rect">
            <a:avLst/>
          </a:prstGeom>
        </p:spPr>
      </p:pic>
      <p:sp>
        <p:nvSpPr>
          <p:cNvPr id="2062045833" name="Овал 2062045832" hidden="0"/>
          <p:cNvSpPr/>
          <p:nvPr isPhoto="0" userDrawn="0"/>
        </p:nvSpPr>
        <p:spPr bwMode="auto">
          <a:xfrm>
            <a:off x="5265744" y="1789248"/>
            <a:ext cx="925975" cy="1752571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118467845" name="Прямоугольник 1118467844" hidden="0"/>
          <p:cNvSpPr/>
          <p:nvPr isPhoto="0" userDrawn="0"/>
        </p:nvSpPr>
        <p:spPr bwMode="auto">
          <a:xfrm>
            <a:off x="6307791" y="3967208"/>
            <a:ext cx="1664561" cy="1775532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838704" name="Прямоугольник 1824838703" hidden="0"/>
          <p:cNvSpPr/>
          <p:nvPr isPhoto="0" userDrawn="0"/>
        </p:nvSpPr>
        <p:spPr bwMode="auto">
          <a:xfrm>
            <a:off x="5188834" y="3593300"/>
            <a:ext cx="960982" cy="2343641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26457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1" y="463686"/>
            <a:ext cx="11125775" cy="132556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 i="0" u="none" strike="noStrike" cap="none" spc="0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Графа 21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«Сведения о наличии программы воспитательной работы и календарного плана воспитательной работы с описанием конкретных мероприятий по дням с учетом смен и возрастных групп детей, заверенных в установленном порядке и разработанных в соответствии с федеральной программой воспитательной работы для организаций отдыха детей и их оздоровления и календарным планом воспитательной работы»</a:t>
            </a:r>
            <a:endParaRPr/>
          </a:p>
        </p:txBody>
      </p:sp>
      <p:sp>
        <p:nvSpPr>
          <p:cNvPr id="2047753504" name=" 108614297" hidden="0"/>
          <p:cNvSpPr/>
          <p:nvPr isPhoto="0" userDrawn="0"/>
        </p:nvSpPr>
        <p:spPr bwMode="auto">
          <a:xfrm>
            <a:off x="6597393" y="4780696"/>
            <a:ext cx="152973" cy="36579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7395613" name="Прямоугольник 12" hidden="0"/>
          <p:cNvSpPr/>
          <p:nvPr isPhoto="0" userDrawn="0"/>
        </p:nvSpPr>
        <p:spPr bwMode="auto">
          <a:xfrm>
            <a:off x="7639441" y="1701553"/>
            <a:ext cx="4280789" cy="391172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73483301" name="TextBox 1360656389" hidden="0"/>
          <p:cNvSpPr txBox="1"/>
          <p:nvPr isPhoto="0" userDrawn="0"/>
        </p:nvSpPr>
        <p:spPr bwMode="auto">
          <a:xfrm>
            <a:off x="7639441" y="1701553"/>
            <a:ext cx="4280861" cy="38405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«Программа воспитательной работы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календарный план воспитательной работы с описанием конкретных мероприятий по дням с учетом смен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возрастных групп детей, разработанные в соответствии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федеральной программой воспитательной работы для организаций отдыха детей и их оздоровления и календарным планом воспитательной работы, </a:t>
            </a:r>
            <a:r>
              <a:rPr lang="ru-RU" sz="1800" b="1" i="0" u="none" strike="noStrike" cap="none" spc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утверждены приказом от 15 мая 2025 года № 215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»» </a:t>
            </a:r>
            <a:endParaRPr/>
          </a:p>
        </p:txBody>
      </p:sp>
      <p:sp>
        <p:nvSpPr>
          <p:cNvPr id="673107110" name=" 246899629" hidden="0"/>
          <p:cNvSpPr/>
          <p:nvPr isPhoto="0" userDrawn="0"/>
        </p:nvSpPr>
        <p:spPr bwMode="auto">
          <a:xfrm>
            <a:off x="6921059" y="4481065"/>
            <a:ext cx="208697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70017790" name=" 1193026905" hidden="0"/>
          <p:cNvSpPr/>
          <p:nvPr isPhoto="0" userDrawn="0"/>
        </p:nvSpPr>
        <p:spPr bwMode="auto">
          <a:xfrm>
            <a:off x="5968558" y="3710030"/>
            <a:ext cx="18125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68013182" name=" 1268013181" hidden="0"/>
          <p:cNvSpPr/>
          <p:nvPr isPhoto="0" userDrawn="0"/>
        </p:nvSpPr>
        <p:spPr bwMode="auto">
          <a:xfrm>
            <a:off x="6982839" y="3103324"/>
            <a:ext cx="17497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3407518" name="Рисунок 7340751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14279" y="1824503"/>
            <a:ext cx="6171599" cy="4702483"/>
          </a:xfrm>
          <a:prstGeom prst="rect">
            <a:avLst/>
          </a:prstGeom>
        </p:spPr>
      </p:pic>
      <p:sp>
        <p:nvSpPr>
          <p:cNvPr id="1067015578" name="Овал 2062045832" hidden="0"/>
          <p:cNvSpPr/>
          <p:nvPr isPhoto="0" userDrawn="0"/>
        </p:nvSpPr>
        <p:spPr bwMode="auto">
          <a:xfrm>
            <a:off x="5894578" y="1627572"/>
            <a:ext cx="1448940" cy="2986965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pic>
        <p:nvPicPr>
          <p:cNvPr id="11" name="Рисунок 10" hidden="0"/>
          <p:cNvPicPr>
            <a:picLocks noChangeAspect="1"/>
          </p:cNvPicPr>
          <p:nvPr isPhoto="0" userDrawn="0"/>
        </p:nvPicPr>
        <p:blipFill>
          <a:blip r:embed="rId3"/>
          <a:srcRect l="16800" t="0" r="17420" b="0"/>
          <a:stretch/>
        </p:blipFill>
        <p:spPr bwMode="auto">
          <a:xfrm>
            <a:off x="0" y="44624"/>
            <a:ext cx="1113143" cy="936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20428903" name="Рисунок 152042890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03761" y="287206"/>
            <a:ext cx="11083193" cy="6234296"/>
          </a:xfrm>
          <a:prstGeom prst="rect">
            <a:avLst/>
          </a:prstGeom>
        </p:spPr>
      </p:pic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3"/>
          <a:srcRect l="7791" t="0" r="6510" b="14301"/>
          <a:stretch/>
        </p:blipFill>
        <p:spPr bwMode="auto">
          <a:xfrm>
            <a:off x="4079776" y="4293096"/>
            <a:ext cx="648072" cy="6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973763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4" y="254153"/>
            <a:ext cx="11125776" cy="13255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3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Организационно-правовая форма организации отдыха детей 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31756999" name=" 531756998" hidden="0"/>
          <p:cNvSpPr/>
          <p:nvPr isPhoto="0" userDrawn="0"/>
        </p:nvSpPr>
        <p:spPr bwMode="auto">
          <a:xfrm>
            <a:off x="6597394" y="4780699"/>
            <a:ext cx="15297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72942544" name="Рисунок 472942543" hidden="0"/>
          <p:cNvPicPr>
            <a:picLocks noChangeAspect="1"/>
          </p:cNvPicPr>
          <p:nvPr isPhoto="0" userDrawn="0"/>
        </p:nvPicPr>
        <p:blipFill>
          <a:blip r:embed="rId2"/>
          <a:srcRect l="0" t="0" r="2447" b="0"/>
          <a:stretch/>
        </p:blipFill>
        <p:spPr bwMode="auto">
          <a:xfrm>
            <a:off x="406891" y="1635201"/>
            <a:ext cx="7001360" cy="4313097"/>
          </a:xfrm>
          <a:prstGeom prst="rect">
            <a:avLst/>
          </a:prstGeom>
        </p:spPr>
      </p:pic>
      <p:sp>
        <p:nvSpPr>
          <p:cNvPr id="2010602282" name="Прямоугольник 12" hidden="0"/>
          <p:cNvSpPr/>
          <p:nvPr isPhoto="0" userDrawn="0"/>
        </p:nvSpPr>
        <p:spPr bwMode="auto">
          <a:xfrm>
            <a:off x="7736517" y="2239447"/>
            <a:ext cx="4183715" cy="254125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03068" name="TextBox 38903067" hidden="0"/>
          <p:cNvSpPr txBox="1"/>
          <p:nvPr isPhoto="0" userDrawn="0"/>
        </p:nvSpPr>
        <p:spPr bwMode="auto">
          <a:xfrm>
            <a:off x="7736517" y="2320817"/>
            <a:ext cx="4658014" cy="238943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«учреждение» (допустимо указывать «муниципальное учреждение», «муниципальное бюджетное учреждение», «государственное учреждение» и др.)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«ООО»</a:t>
            </a:r>
            <a:endParaRPr/>
          </a:p>
          <a:p>
            <a:pPr marL="283879" indent="-283879" algn="l">
              <a:buFont typeface="Arial"/>
              <a:buChar char="–"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«АО»</a:t>
            </a:r>
            <a:endParaRPr/>
          </a:p>
        </p:txBody>
      </p:sp>
      <p:sp>
        <p:nvSpPr>
          <p:cNvPr id="1179341762" name="Овал 1179341761" hidden="0"/>
          <p:cNvSpPr/>
          <p:nvPr isPhoto="0" userDrawn="0"/>
        </p:nvSpPr>
        <p:spPr bwMode="auto">
          <a:xfrm>
            <a:off x="2839951" y="1690687"/>
            <a:ext cx="924757" cy="1819385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1384254962" name="Прямоугольник 1184860582" hidden="0"/>
          <p:cNvSpPr/>
          <p:nvPr isPhoto="0" userDrawn="0"/>
        </p:nvSpPr>
        <p:spPr bwMode="auto">
          <a:xfrm>
            <a:off x="3875678" y="4087427"/>
            <a:ext cx="1895752" cy="622826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7981944" name="Рисунок 13798194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41538" y="1757038"/>
            <a:ext cx="6861173" cy="4867445"/>
          </a:xfrm>
          <a:prstGeom prst="rect">
            <a:avLst/>
          </a:prstGeom>
        </p:spPr>
      </p:pic>
      <p:sp>
        <p:nvSpPr>
          <p:cNvPr id="74646952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6892" y="254152"/>
            <a:ext cx="11625145" cy="13255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4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ФИО руководителя организации отдыха детей 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87658216" name=" 187658215" hidden="0"/>
          <p:cNvSpPr/>
          <p:nvPr isPhoto="0" userDrawn="0"/>
        </p:nvSpPr>
        <p:spPr bwMode="auto">
          <a:xfrm>
            <a:off x="6597393" y="4780698"/>
            <a:ext cx="152973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17252798" name="Прямоугольник 12" hidden="0"/>
          <p:cNvSpPr/>
          <p:nvPr isPhoto="0" userDrawn="0"/>
        </p:nvSpPr>
        <p:spPr bwMode="auto">
          <a:xfrm>
            <a:off x="7912566" y="2054494"/>
            <a:ext cx="4183714" cy="118314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3934267" name="TextBox 1333934266" hidden="0"/>
          <p:cNvSpPr txBox="1"/>
          <p:nvPr isPhoto="0" userDrawn="0"/>
        </p:nvSpPr>
        <p:spPr bwMode="auto">
          <a:xfrm>
            <a:off x="7912566" y="2053818"/>
            <a:ext cx="4055298" cy="42675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/>
          </a:p>
        </p:txBody>
      </p:sp>
      <p:sp>
        <p:nvSpPr>
          <p:cNvPr id="1135743512" name="TextBox 1135743511" hidden="0"/>
          <p:cNvSpPr txBox="1"/>
          <p:nvPr isPhoto="0" userDrawn="0"/>
        </p:nvSpPr>
        <p:spPr bwMode="auto">
          <a:xfrm>
            <a:off x="7848322" y="2480573"/>
            <a:ext cx="4035292" cy="6245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«Иванов Иван Иванович»</a:t>
            </a:r>
            <a:endParaRPr/>
          </a:p>
          <a:p>
            <a:pPr>
              <a:defRPr/>
            </a:pPr>
            <a:r>
              <a:rPr lang="ru-RU" sz="1600">
                <a:solidFill>
                  <a:srgbClr val="C00000"/>
                </a:solidFill>
              </a:rPr>
              <a:t>(</a:t>
            </a:r>
            <a:r>
              <a:rPr sz="1600" i="1">
                <a:solidFill>
                  <a:srgbClr val="C00000"/>
                </a:solidFill>
              </a:rPr>
              <a:t>в соответствии с выпиской из ЕГРЮЛ</a:t>
            </a:r>
            <a:r>
              <a:rPr lang="ru-RU" sz="1600">
                <a:solidFill>
                  <a:srgbClr val="C00000"/>
                </a:solidFill>
              </a:rPr>
              <a:t>)</a:t>
            </a:r>
            <a:endParaRPr sz="1600">
              <a:solidFill>
                <a:srgbClr val="C00000"/>
              </a:solidFill>
            </a:endParaRPr>
          </a:p>
        </p:txBody>
      </p:sp>
      <p:sp>
        <p:nvSpPr>
          <p:cNvPr id="185192131" name=" 185192130" hidden="0"/>
          <p:cNvSpPr/>
          <p:nvPr isPhoto="0" userDrawn="0"/>
        </p:nvSpPr>
        <p:spPr bwMode="auto">
          <a:xfrm>
            <a:off x="6327907" y="6258691"/>
            <a:ext cx="216883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13642413" name=" 2113642412" hidden="0"/>
          <p:cNvSpPr/>
          <p:nvPr isPhoto="0" userDrawn="0"/>
        </p:nvSpPr>
        <p:spPr bwMode="auto">
          <a:xfrm>
            <a:off x="5903615" y="7094771"/>
            <a:ext cx="20612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57917485" name="Овал 757917484" hidden="0"/>
          <p:cNvSpPr/>
          <p:nvPr isPhoto="0" userDrawn="0"/>
        </p:nvSpPr>
        <p:spPr bwMode="auto">
          <a:xfrm>
            <a:off x="3385556" y="1885467"/>
            <a:ext cx="860025" cy="1352168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1152580785" name=" 1152580784" hidden="0"/>
          <p:cNvSpPr/>
          <p:nvPr isPhoto="0" userDrawn="0"/>
        </p:nvSpPr>
        <p:spPr bwMode="auto">
          <a:xfrm>
            <a:off x="6673879" y="3298451"/>
            <a:ext cx="17706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9045023" name="Рисунок 112904502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05169" y="1514168"/>
            <a:ext cx="7315776" cy="4923340"/>
          </a:xfrm>
          <a:prstGeom prst="rect">
            <a:avLst/>
          </a:prstGeom>
        </p:spPr>
      </p:pic>
      <p:sp>
        <p:nvSpPr>
          <p:cNvPr id="129757494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3"/>
            <a:ext cx="11125775" cy="132556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5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ИНН»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001161504" name=" 2001161503" hidden="0"/>
          <p:cNvSpPr/>
          <p:nvPr isPhoto="0" userDrawn="0"/>
        </p:nvSpPr>
        <p:spPr bwMode="auto">
          <a:xfrm>
            <a:off x="6597393" y="4780698"/>
            <a:ext cx="152973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9232598" name="Прямоугольник 12" hidden="0"/>
          <p:cNvSpPr/>
          <p:nvPr isPhoto="0" userDrawn="0"/>
        </p:nvSpPr>
        <p:spPr bwMode="auto">
          <a:xfrm>
            <a:off x="7972354" y="2239446"/>
            <a:ext cx="3947877" cy="102494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2260189" name="TextBox 1482260188" hidden="0"/>
          <p:cNvSpPr txBox="1"/>
          <p:nvPr isPhoto="0" userDrawn="0"/>
        </p:nvSpPr>
        <p:spPr bwMode="auto">
          <a:xfrm>
            <a:off x="7736517" y="2320816"/>
            <a:ext cx="4658337" cy="8229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«3120000000»</a:t>
            </a:r>
            <a:endParaRPr/>
          </a:p>
        </p:txBody>
      </p:sp>
      <p:sp>
        <p:nvSpPr>
          <p:cNvPr id="306371662" name=" 306371661" hidden="0"/>
          <p:cNvSpPr/>
          <p:nvPr isPhoto="0" userDrawn="0"/>
        </p:nvSpPr>
        <p:spPr bwMode="auto">
          <a:xfrm>
            <a:off x="6921059" y="4481067"/>
            <a:ext cx="20869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97014582" name="Овал 697014581" hidden="0"/>
          <p:cNvSpPr/>
          <p:nvPr isPhoto="0" userDrawn="0"/>
        </p:nvSpPr>
        <p:spPr bwMode="auto">
          <a:xfrm>
            <a:off x="4985387" y="1873289"/>
            <a:ext cx="702815" cy="1582869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1184860583" name="Прямоугольник 1184860582" hidden="0"/>
          <p:cNvSpPr/>
          <p:nvPr isPhoto="0" userDrawn="0"/>
        </p:nvSpPr>
        <p:spPr bwMode="auto">
          <a:xfrm>
            <a:off x="5841598" y="3888940"/>
            <a:ext cx="1664562" cy="1775533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260011" name=" 1913260010" hidden="0"/>
          <p:cNvSpPr/>
          <p:nvPr isPhoto="0" userDrawn="0"/>
        </p:nvSpPr>
        <p:spPr bwMode="auto">
          <a:xfrm>
            <a:off x="6273729" y="3706042"/>
            <a:ext cx="20595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6668679" name=" 2046668678" hidden="0"/>
          <p:cNvSpPr/>
          <p:nvPr isPhoto="0" userDrawn="0"/>
        </p:nvSpPr>
        <p:spPr bwMode="auto">
          <a:xfrm>
            <a:off x="6940040" y="3278049"/>
            <a:ext cx="1897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53583006" name="Рисунок 45358300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1480" y="1499490"/>
            <a:ext cx="5272062" cy="4733518"/>
          </a:xfrm>
          <a:prstGeom prst="rect">
            <a:avLst/>
          </a:prstGeom>
        </p:spPr>
      </p:pic>
      <p:sp>
        <p:nvSpPr>
          <p:cNvPr id="170691034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000" b="1"/>
              <a:t>Графа 6 «</a:t>
            </a:r>
            <a:r>
              <a:rPr lang="ru-RU" sz="3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Адрес (место нахождения) организации отдыха детей и их оздоровления, контактный телефон, адрес электронной почты»</a:t>
            </a:r>
            <a:endParaRPr sz="38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111017166" name=" 1111017165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5723290" name="Прямоугольник 12" hidden="0"/>
          <p:cNvSpPr/>
          <p:nvPr isPhoto="0" userDrawn="0"/>
        </p:nvSpPr>
        <p:spPr bwMode="auto">
          <a:xfrm>
            <a:off x="7972354" y="2239445"/>
            <a:ext cx="3947877" cy="325361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2888717" name="TextBox 762888716" hidden="0"/>
          <p:cNvSpPr txBox="1"/>
          <p:nvPr isPhoto="0" userDrawn="0"/>
        </p:nvSpPr>
        <p:spPr bwMode="auto">
          <a:xfrm>
            <a:off x="8083325" y="2304252"/>
            <a:ext cx="3776393" cy="292387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«Юридический адрес: </a:t>
            </a:r>
            <a:r>
              <a:rPr lang="ru-RU" sz="180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309001, </a:t>
            </a:r>
            <a:br>
              <a:rPr lang="ru-RU" sz="180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г. Белгород, ул. Преображенская, </a:t>
            </a:r>
            <a:br>
              <a:rPr lang="ru-RU" sz="180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д. 20.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  <a:p>
            <a:pPr algn="just">
              <a:defRPr/>
            </a:pPr>
            <a:r>
              <a:rPr lang="ru-RU" sz="1800" b="1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Фактические адреса: </a:t>
            </a: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309001, </a:t>
            </a:r>
            <a:b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г. Белгород, ул. Преображенская, </a:t>
            </a:r>
            <a:b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д.</a:t>
            </a:r>
            <a:r>
              <a:rPr lang="en-US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20; 309001, г. Белгород, </a:t>
            </a:r>
            <a:b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ул. Преображенская, д. 25.</a:t>
            </a:r>
            <a:endParaRPr/>
          </a:p>
          <a:p>
            <a:pPr algn="just">
              <a:defRPr/>
            </a:pPr>
            <a:r>
              <a:rPr lang="ru-RU" sz="1800" b="1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Тел.: </a:t>
            </a: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89102111111, 84722353535. </a:t>
            </a:r>
            <a:br>
              <a:rPr lang="ru-RU" sz="1800" b="1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Эл. почта: </a:t>
            </a:r>
            <a:r>
              <a:rPr lang="ru-RU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z="1800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chool@belreg.ru</a:t>
            </a:r>
            <a:r>
              <a:rPr lang="ru-RU" sz="1800" b="1" i="0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/>
          </a:p>
        </p:txBody>
      </p:sp>
      <p:sp>
        <p:nvSpPr>
          <p:cNvPr id="328618208" name=" 328618207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13835719" name=" 2013835718" hidden="0"/>
          <p:cNvSpPr/>
          <p:nvPr isPhoto="0" userDrawn="0"/>
        </p:nvSpPr>
        <p:spPr bwMode="auto">
          <a:xfrm>
            <a:off x="6544756" y="4481066"/>
            <a:ext cx="20560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53714115" name="Прямоугольник 1753714114" hidden="0"/>
          <p:cNvSpPr/>
          <p:nvPr isPhoto="0" userDrawn="0"/>
        </p:nvSpPr>
        <p:spPr bwMode="auto">
          <a:xfrm>
            <a:off x="3491486" y="3278049"/>
            <a:ext cx="1854556" cy="2048118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987447" name="Овал 1672987446" hidden="0"/>
          <p:cNvSpPr/>
          <p:nvPr isPhoto="0" userDrawn="0"/>
        </p:nvSpPr>
        <p:spPr bwMode="auto">
          <a:xfrm>
            <a:off x="3491486" y="1653514"/>
            <a:ext cx="1831020" cy="1301474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1464091" name="Рисунок 79146409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49101" y="1593874"/>
            <a:ext cx="6372524" cy="4657735"/>
          </a:xfrm>
          <a:prstGeom prst="rect">
            <a:avLst/>
          </a:prstGeom>
        </p:spPr>
      </p:pic>
      <p:sp>
        <p:nvSpPr>
          <p:cNvPr id="151256056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2973" y="59951"/>
            <a:ext cx="11842075" cy="132556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sz="3000" b="1"/>
              <a:t>Графа 7 «</a:t>
            </a:r>
            <a:r>
              <a:rPr lang="ru-RU" sz="30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Официальный сайт организации отдыха детей и их оздоровления в информационно-телекоммуникационной сети «Интернет» (при наличии)»</a:t>
            </a:r>
            <a:endParaRPr sz="30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760024461" name=" 1760024460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33905333" name="Прямоугольник 12" hidden="0"/>
          <p:cNvSpPr/>
          <p:nvPr isPhoto="0" userDrawn="0"/>
        </p:nvSpPr>
        <p:spPr bwMode="auto">
          <a:xfrm>
            <a:off x="7972354" y="2239445"/>
            <a:ext cx="3947877" cy="125613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49343459" name="TextBox 1449343458" hidden="0"/>
          <p:cNvSpPr txBox="1"/>
          <p:nvPr isPhoto="0" userDrawn="0"/>
        </p:nvSpPr>
        <p:spPr bwMode="auto">
          <a:xfrm>
            <a:off x="8040216" y="2320815"/>
            <a:ext cx="3816424" cy="10973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«https://shkola4borisovskoe-r31.gosweb.gosuslugi.ru/»</a:t>
            </a:r>
            <a:endParaRPr/>
          </a:p>
        </p:txBody>
      </p:sp>
      <p:sp>
        <p:nvSpPr>
          <p:cNvPr id="1668991982" name=" 1668991981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76678252" name=" 276678251" hidden="0"/>
          <p:cNvSpPr/>
          <p:nvPr isPhoto="0" userDrawn="0"/>
        </p:nvSpPr>
        <p:spPr bwMode="auto">
          <a:xfrm>
            <a:off x="6121532" y="4780697"/>
            <a:ext cx="20426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89364983" name="Прямоугольник 1389364982" hidden="0"/>
          <p:cNvSpPr/>
          <p:nvPr isPhoto="0" userDrawn="0"/>
        </p:nvSpPr>
        <p:spPr bwMode="auto">
          <a:xfrm>
            <a:off x="3860111" y="3846692"/>
            <a:ext cx="1717968" cy="1775531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6046179" name="Прямоугольник 1476046178" hidden="0"/>
          <p:cNvSpPr/>
          <p:nvPr isPhoto="0" userDrawn="0"/>
        </p:nvSpPr>
        <p:spPr bwMode="auto">
          <a:xfrm>
            <a:off x="2661086" y="3776196"/>
            <a:ext cx="1081965" cy="1775532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62648812" name="Прямоугольник 1962648811" hidden="0"/>
          <p:cNvSpPr/>
          <p:nvPr isPhoto="0" userDrawn="0"/>
        </p:nvSpPr>
        <p:spPr bwMode="auto">
          <a:xfrm>
            <a:off x="4966893" y="2959223"/>
            <a:ext cx="739805" cy="175703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394648" name="Прямоугольник 1207394647" hidden="0"/>
          <p:cNvSpPr/>
          <p:nvPr isPhoto="0" userDrawn="0"/>
        </p:nvSpPr>
        <p:spPr bwMode="auto">
          <a:xfrm>
            <a:off x="5449464" y="2779660"/>
            <a:ext cx="257234" cy="175702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590006" name="Овал 1376590005" hidden="0"/>
          <p:cNvSpPr/>
          <p:nvPr isPhoto="0" userDrawn="0"/>
        </p:nvSpPr>
        <p:spPr bwMode="auto">
          <a:xfrm>
            <a:off x="2602441" y="1593874"/>
            <a:ext cx="1199256" cy="2008343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05304757" name=" 205304756" hidden="0"/>
          <p:cNvSpPr/>
          <p:nvPr isPhoto="0" userDrawn="0"/>
        </p:nvSpPr>
        <p:spPr bwMode="auto">
          <a:xfrm>
            <a:off x="6817661" y="3892930"/>
            <a:ext cx="20679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9575427" name="Рисунок 165957542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67555" y="1243524"/>
            <a:ext cx="6556159" cy="5318394"/>
          </a:xfrm>
          <a:prstGeom prst="rect">
            <a:avLst/>
          </a:prstGeom>
        </p:spPr>
      </p:pic>
      <p:sp>
        <p:nvSpPr>
          <p:cNvPr id="93779811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8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Тип организации отдыха детей 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91555702" name=" 291555701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06614059" name="Прямоугольник 12" hidden="0"/>
          <p:cNvSpPr/>
          <p:nvPr isPhoto="0" userDrawn="0"/>
        </p:nvSpPr>
        <p:spPr bwMode="auto">
          <a:xfrm>
            <a:off x="7972354" y="1580295"/>
            <a:ext cx="3947877" cy="370931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0678901" name="TextBox 320678900" hidden="0"/>
          <p:cNvSpPr txBox="1"/>
          <p:nvPr isPhoto="0" userDrawn="0"/>
        </p:nvSpPr>
        <p:spPr bwMode="auto">
          <a:xfrm>
            <a:off x="8068999" y="1580295"/>
            <a:ext cx="3754694" cy="3566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«лагерь, организованный образовательной организацией, осуществляющей организацию отдыха и оздоровления обучающихся в каникулярное время с дневным пребыванием стационарного типа»</a:t>
            </a:r>
            <a:endParaRPr/>
          </a:p>
          <a:p>
            <a:pPr algn="just">
              <a:defRPr/>
            </a:pPr>
            <a:endParaRPr lang="ru-RU" sz="1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«детский лагерь труда и отдыха  </a:t>
            </a:r>
            <a:b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дневным пребыванием стационарного типа» </a:t>
            </a:r>
            <a:endParaRPr/>
          </a:p>
        </p:txBody>
      </p:sp>
      <p:sp>
        <p:nvSpPr>
          <p:cNvPr id="1149231809" name=" 1149231808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16436929" name=" 1716436928" hidden="0"/>
          <p:cNvSpPr/>
          <p:nvPr isPhoto="0" userDrawn="0"/>
        </p:nvSpPr>
        <p:spPr bwMode="auto">
          <a:xfrm>
            <a:off x="6820282" y="2997597"/>
            <a:ext cx="18483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18337203" name="Прямоугольник 818337202" hidden="0"/>
          <p:cNvSpPr/>
          <p:nvPr isPhoto="0" userDrawn="0"/>
        </p:nvSpPr>
        <p:spPr bwMode="auto">
          <a:xfrm>
            <a:off x="3748266" y="3434952"/>
            <a:ext cx="1079912" cy="2631454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150977" name="Овал 1232150976" hidden="0"/>
          <p:cNvSpPr/>
          <p:nvPr isPhoto="0" userDrawn="0"/>
        </p:nvSpPr>
        <p:spPr bwMode="auto">
          <a:xfrm>
            <a:off x="3715899" y="1385512"/>
            <a:ext cx="1112279" cy="1740166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093883818" name="Прямоугольник 2093883817" hidden="0"/>
          <p:cNvSpPr/>
          <p:nvPr isPhoto="0" userDrawn="0"/>
        </p:nvSpPr>
        <p:spPr bwMode="auto">
          <a:xfrm>
            <a:off x="4937841" y="3729188"/>
            <a:ext cx="1928678" cy="1775531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439655" name=" 1560439654" hidden="0"/>
          <p:cNvSpPr/>
          <p:nvPr isPhoto="0" userDrawn="0"/>
        </p:nvSpPr>
        <p:spPr bwMode="auto">
          <a:xfrm>
            <a:off x="4174308" y="3363392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333803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832" y="59952"/>
            <a:ext cx="11125775" cy="13255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sz="3400" b="1"/>
              <a:t>Графа </a:t>
            </a:r>
            <a:r>
              <a:rPr lang="ru-RU" sz="3400" b="1"/>
              <a:t>9</a:t>
            </a:r>
            <a:r>
              <a:rPr sz="3400" b="1"/>
              <a:t> «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Режим работы организации отдыха детей </a:t>
            </a:r>
            <a:b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</a:br>
            <a:r>
              <a:rPr lang="ru-RU" sz="3400" b="1" i="0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и их оздоровления»</a:t>
            </a:r>
            <a:endParaRPr sz="3400" b="1" i="0" u="none" strike="noStrike" cap="none" spc="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315832659" name=" 1315832658" hidden="0"/>
          <p:cNvSpPr/>
          <p:nvPr isPhoto="0" userDrawn="0"/>
        </p:nvSpPr>
        <p:spPr bwMode="auto">
          <a:xfrm>
            <a:off x="6597393" y="4780697"/>
            <a:ext cx="152973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18564926" name="Прямоугольник 12" hidden="0"/>
          <p:cNvSpPr/>
          <p:nvPr isPhoto="0" userDrawn="0"/>
        </p:nvSpPr>
        <p:spPr bwMode="auto">
          <a:xfrm>
            <a:off x="8037087" y="2239445"/>
            <a:ext cx="3883143" cy="138560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13414593" name="TextBox 1913414592" hidden="0"/>
          <p:cNvSpPr txBox="1"/>
          <p:nvPr isPhoto="0" userDrawn="0"/>
        </p:nvSpPr>
        <p:spPr bwMode="auto">
          <a:xfrm>
            <a:off x="8400256" y="2320815"/>
            <a:ext cx="3354352" cy="1219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200" b="1" u="sng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ПРАВИЛЬНО</a:t>
            </a:r>
            <a:endParaRPr sz="2200" b="1" u="sng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defRPr/>
            </a:pPr>
            <a:endParaRPr sz="800" b="1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«сезонный»</a:t>
            </a:r>
            <a:endParaRPr/>
          </a:p>
          <a:p>
            <a:pPr>
              <a:defRPr/>
            </a:pPr>
            <a:endParaRPr sz="8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«круглогодичный»</a:t>
            </a:r>
            <a:endParaRPr/>
          </a:p>
        </p:txBody>
      </p:sp>
      <p:sp>
        <p:nvSpPr>
          <p:cNvPr id="913235209" name=" 913235208" hidden="0"/>
          <p:cNvSpPr/>
          <p:nvPr isPhoto="0" userDrawn="0"/>
        </p:nvSpPr>
        <p:spPr bwMode="auto">
          <a:xfrm>
            <a:off x="6921059" y="4481066"/>
            <a:ext cx="20869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92896632" name=" 1792896631" hidden="0"/>
          <p:cNvSpPr/>
          <p:nvPr isPhoto="0" userDrawn="0"/>
        </p:nvSpPr>
        <p:spPr bwMode="auto">
          <a:xfrm>
            <a:off x="6329215" y="3726768"/>
            <a:ext cx="21622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08413823" name="Рисунок 708413822" hidden="0"/>
          <p:cNvPicPr>
            <a:picLocks noChangeAspect="1"/>
          </p:cNvPicPr>
          <p:nvPr isPhoto="0" userDrawn="0"/>
        </p:nvPicPr>
        <p:blipFill>
          <a:blip r:embed="rId2"/>
          <a:srcRect l="13880" t="0" r="0" b="0"/>
          <a:stretch/>
        </p:blipFill>
        <p:spPr bwMode="auto">
          <a:xfrm>
            <a:off x="1388082" y="1276682"/>
            <a:ext cx="6531233" cy="5265963"/>
          </a:xfrm>
          <a:prstGeom prst="rect">
            <a:avLst/>
          </a:prstGeom>
        </p:spPr>
      </p:pic>
      <p:sp>
        <p:nvSpPr>
          <p:cNvPr id="1880135407" name="Прямоугольник 1880135406" hidden="0"/>
          <p:cNvSpPr/>
          <p:nvPr isPhoto="0" userDrawn="0"/>
        </p:nvSpPr>
        <p:spPr bwMode="auto">
          <a:xfrm>
            <a:off x="3500734" y="4005064"/>
            <a:ext cx="1664561" cy="311790"/>
          </a:xfrm>
          <a:prstGeom prst="rect">
            <a:avLst/>
          </a:prstGeom>
          <a:solidFill>
            <a:srgbClr val="FFC000">
              <a:alpha val="10000"/>
            </a:srgbClr>
          </a:solidFill>
          <a:ln w="28575" cap="flat" cmpd="sng" algn="ctr">
            <a:solidFill>
              <a:srgbClr val="FFC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8548013" name="Овал 818548012" hidden="0"/>
          <p:cNvSpPr/>
          <p:nvPr isPhoto="0" userDrawn="0"/>
        </p:nvSpPr>
        <p:spPr bwMode="auto">
          <a:xfrm>
            <a:off x="2423592" y="1589776"/>
            <a:ext cx="1077142" cy="1695207"/>
          </a:xfrm>
          <a:prstGeom prst="ellipse">
            <a:avLst/>
          </a:prstGeom>
          <a:solidFill>
            <a:schemeClr val="accent1">
              <a:alpha val="16999"/>
            </a:schemeClr>
          </a:solidFill>
          <a:ln w="19049" cap="flat" cmpd="sng" algn="ctr">
            <a:solidFill>
              <a:srgbClr val="374B7F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00"/>
              </a:highlight>
            </a:endParaRPr>
          </a:p>
          <a:p>
            <a:pPr>
              <a:defRPr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Широкоэкранный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dc:identifier/>
  <dc:language/>
  <cp:lastModifiedBy/>
  <cp:revision>152</cp:revision>
  <dcterms:created xsi:type="dcterms:W3CDTF">2024-06-19T11:52:14Z</dcterms:created>
  <dcterms:modified xsi:type="dcterms:W3CDTF">2025-04-04T11:45:01Z</dcterms:modified>
  <cp:category/>
  <cp:contentStatus/>
  <cp:version/>
</cp:coreProperties>
</file>